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76" r:id="rId2"/>
    <p:sldId id="274" r:id="rId3"/>
    <p:sldId id="266" r:id="rId4"/>
    <p:sldId id="277" r:id="rId5"/>
    <p:sldId id="270" r:id="rId6"/>
    <p:sldId id="271" r:id="rId7"/>
    <p:sldId id="267" r:id="rId8"/>
    <p:sldId id="268" r:id="rId9"/>
    <p:sldId id="269" r:id="rId10"/>
    <p:sldId id="278" r:id="rId11"/>
    <p:sldId id="272" r:id="rId12"/>
    <p:sldId id="273" r:id="rId13"/>
    <p:sldId id="256" r:id="rId14"/>
    <p:sldId id="279" r:id="rId15"/>
    <p:sldId id="257" r:id="rId16"/>
    <p:sldId id="258" r:id="rId17"/>
    <p:sldId id="259" r:id="rId18"/>
    <p:sldId id="260" r:id="rId19"/>
    <p:sldId id="261" r:id="rId20"/>
    <p:sldId id="262" r:id="rId21"/>
    <p:sldId id="263" r:id="rId22"/>
    <p:sldId id="264" r:id="rId23"/>
    <p:sldId id="265" r:id="rId24"/>
    <p:sldId id="2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033" autoAdjust="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471D39-C7DB-4875-A3D5-C2BF9CB752AB}" type="datetimeFigureOut">
              <a:rPr lang="en-US" smtClean="0"/>
              <a:t>8/8/2022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1B47A3-704B-4563-B275-EE9C4B2AABEC}" type="slidenum">
              <a:rPr lang="en-US" smtClean="0"/>
              <a:t>‹#›</a:t>
            </a:fld>
            <a:endParaRPr lang="en-US" dirty="0"/>
          </a:p>
        </p:txBody>
      </p:sp>
    </p:spTree>
    <p:extLst>
      <p:ext uri="{BB962C8B-B14F-4D97-AF65-F5344CB8AC3E}">
        <p14:creationId xmlns:p14="http://schemas.microsoft.com/office/powerpoint/2010/main" val="2009721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does homelessness affect the community – economically, socially, etc.</a:t>
            </a:r>
          </a:p>
        </p:txBody>
      </p:sp>
      <p:sp>
        <p:nvSpPr>
          <p:cNvPr id="4" name="Slide Number Placeholder 3"/>
          <p:cNvSpPr>
            <a:spLocks noGrp="1"/>
          </p:cNvSpPr>
          <p:nvPr>
            <p:ph type="sldNum" sz="quarter" idx="5"/>
          </p:nvPr>
        </p:nvSpPr>
        <p:spPr/>
        <p:txBody>
          <a:bodyPr/>
          <a:lstStyle/>
          <a:p>
            <a:fld id="{2C1B47A3-704B-4563-B275-EE9C4B2AABEC}" type="slidenum">
              <a:rPr lang="en-US" smtClean="0"/>
              <a:t>8</a:t>
            </a:fld>
            <a:endParaRPr lang="en-US" dirty="0"/>
          </a:p>
        </p:txBody>
      </p:sp>
    </p:spTree>
    <p:extLst>
      <p:ext uri="{BB962C8B-B14F-4D97-AF65-F5344CB8AC3E}">
        <p14:creationId xmlns:p14="http://schemas.microsoft.com/office/powerpoint/2010/main" val="1427354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Revenue Map &amp; Zip Code Analysis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gives us a visual representation of giving by zip code.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Darker colors represent more total revenue from those zips.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Hovering over a zip can give you total revenue.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You can drill down by FY and marketing channel on the right.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Clicking on the View Table button will toggle you to the dataset that makes up the map.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Clicking on a specific zip here will give you the list of donors, a clickable Lookup ID, their address, and the total amount they have given during that FY.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You can toggle back to the map by clicking View Map.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C1B47A3-704B-4563-B275-EE9C4B2AABEC}" type="slidenum">
              <a:rPr lang="en-US" smtClean="0"/>
              <a:t>23</a:t>
            </a:fld>
            <a:endParaRPr lang="en-US" dirty="0"/>
          </a:p>
        </p:txBody>
      </p:sp>
    </p:spTree>
    <p:extLst>
      <p:ext uri="{BB962C8B-B14F-4D97-AF65-F5344CB8AC3E}">
        <p14:creationId xmlns:p14="http://schemas.microsoft.com/office/powerpoint/2010/main" val="3402535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FYTD Performance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helps you to compare your FYTD revenue Last Year versus This Year and see the variance by month and year total easily.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also allows you to drill down by marketing channel: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Wingdings" panose="05000000000000000000" pitchFamily="2"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Digital- anything that comes through a Classy donation page online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Wingdings" panose="05000000000000000000" pitchFamily="2"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Local Marketing- largely comprised of White Mail and Special Events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Wingdings" panose="05000000000000000000" pitchFamily="2"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Mail Appeal- revenue generated via direct mail appeals with remits included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Wingdings" panose="05000000000000000000" pitchFamily="2"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Capital, Disaster, and In-Kind gifts are not included in your corps/command totals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It also gives you easy access to your top donors for this FY, which includes their name, a clickable Lookup ID that will take you to their constituent record in Interchange, their total giving for this FY, and their Prospect Manager.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also gives you a graphical view of your FYTD revenue totals, and a line graph showing revenue monthly tracking. Hovering over these graphs gives you additional information.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C1B47A3-704B-4563-B275-EE9C4B2AABEC}" type="slidenum">
              <a:rPr lang="en-US" smtClean="0"/>
              <a:t>15</a:t>
            </a:fld>
            <a:endParaRPr lang="en-US" dirty="0"/>
          </a:p>
        </p:txBody>
      </p:sp>
    </p:spTree>
    <p:extLst>
      <p:ext uri="{BB962C8B-B14F-4D97-AF65-F5344CB8AC3E}">
        <p14:creationId xmlns:p14="http://schemas.microsoft.com/office/powerpoint/2010/main" val="3715601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Revenue Analysis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allows you to see a 3-year revenue comparison, by month. It allows you to drill down on the left hand side by marketing channel, by appeal category, and by fiscal year. So a little more detail on this one as opposed to the last one.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If you hold down your control key, you can do multiple selections on the filters on the left.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On the right side, you’ll see graphs with donor count by month for all three FY’s, as well as average gift trends. Hovering your cursor over data bars will allow you to see more detail on these.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C1B47A3-704B-4563-B275-EE9C4B2AABEC}" type="slidenum">
              <a:rPr lang="en-US" smtClean="0"/>
              <a:t>16</a:t>
            </a:fld>
            <a:endParaRPr lang="en-US" dirty="0"/>
          </a:p>
        </p:txBody>
      </p:sp>
    </p:spTree>
    <p:extLst>
      <p:ext uri="{BB962C8B-B14F-4D97-AF65-F5344CB8AC3E}">
        <p14:creationId xmlns:p14="http://schemas.microsoft.com/office/powerpoint/2010/main" val="382436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Marketing Channel Analysis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allows you to see a visual breakdown of your revenue by marketing channel, with the ability to drill down by FY at the top. Hovering over data bars will allow you to see more detail.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The report on the right helps you to see for your digital gifts, how many came in via divisional and command pages, versus how many came from the national campaigns.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Clicking on Digital Campaign Detail will reveal a graph showing revenue by digital campaign in Classy. Again, you can adjust the FY at the top if you wish to see other years.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Mail Appeal Detail gives you a graph showing revenue by mail appeal.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C1B47A3-704B-4563-B275-EE9C4B2AABEC}" type="slidenum">
              <a:rPr lang="en-US" smtClean="0"/>
              <a:t>17</a:t>
            </a:fld>
            <a:endParaRPr lang="en-US" dirty="0"/>
          </a:p>
        </p:txBody>
      </p:sp>
    </p:spTree>
    <p:extLst>
      <p:ext uri="{BB962C8B-B14F-4D97-AF65-F5344CB8AC3E}">
        <p14:creationId xmlns:p14="http://schemas.microsoft.com/office/powerpoint/2010/main" val="640023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Donor Analysis: Top Donors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shows donors with a 3-year total giving of $1,000 or more, based on fiscal year giving.</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Columns include the donors name, clickable Lookup ID, total giving by FY for past three years, total 3 year revenue, their prospect manager, and their last gift date, and amount.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You can click any column heading to sort by values in that column. The recommended sort is Total 3-Year Revenue.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You can use this report for stewarding top donors based on 3-year giving totals.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C1B47A3-704B-4563-B275-EE9C4B2AABEC}" type="slidenum">
              <a:rPr lang="en-US" smtClean="0"/>
              <a:t>18</a:t>
            </a:fld>
            <a:endParaRPr lang="en-US" dirty="0"/>
          </a:p>
        </p:txBody>
      </p:sp>
    </p:spTree>
    <p:extLst>
      <p:ext uri="{BB962C8B-B14F-4D97-AF65-F5344CB8AC3E}">
        <p14:creationId xmlns:p14="http://schemas.microsoft.com/office/powerpoint/2010/main" val="364390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Donor Impact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allows you to see the impact of each donor segment on your overall revenue.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By giving amount, you can see the number of donors, the percentage of all donors that number represents, the total giving from that segment, and the percentage of total giving that segment makes up.</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You can drill down by FY on the right side.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Helps us to focus our stewardship efforts on those segments that will yield the greatest results, or perhaps identify segments that are lagging and need more attention.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C1B47A3-704B-4563-B275-EE9C4B2AABEC}" type="slidenum">
              <a:rPr lang="en-US" smtClean="0"/>
              <a:t>19</a:t>
            </a:fld>
            <a:endParaRPr lang="en-US" dirty="0"/>
          </a:p>
        </p:txBody>
      </p:sp>
    </p:spTree>
    <p:extLst>
      <p:ext uri="{BB962C8B-B14F-4D97-AF65-F5344CB8AC3E}">
        <p14:creationId xmlns:p14="http://schemas.microsoft.com/office/powerpoint/2010/main" val="2752908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Donation feed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allows you to see all donations entered for your corps/command.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You can adjust gift dates and gift amounts in the upper right hand corner.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Data includes the date of the gift, amount, appeal, donors name, clickable Lookup ID, Address, phone, email, prospect manager, gift notes, and constituent geocode. You can sort by any of these by clicking on the header at the top of the column desired.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Our developer is working on adding separate columns for first/last name and address 1, city, state, zip code for mail merge purposes.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C1B47A3-704B-4563-B275-EE9C4B2AABEC}" type="slidenum">
              <a:rPr lang="en-US" smtClean="0"/>
              <a:t>20</a:t>
            </a:fld>
            <a:endParaRPr lang="en-US" dirty="0"/>
          </a:p>
        </p:txBody>
      </p:sp>
    </p:spTree>
    <p:extLst>
      <p:ext uri="{BB962C8B-B14F-4D97-AF65-F5344CB8AC3E}">
        <p14:creationId xmlns:p14="http://schemas.microsoft.com/office/powerpoint/2010/main" val="3739087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Donation feed: High-Value Donors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allows you to quickly find donors with a total giving of $500 or more in the last 12 months.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Data includes last gift amount, date, their last 12 month giving total, clickable Lookup ID, Donor name, address, email, phone, and prospect manager.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You can click any column heading to sort by values in that column; the recommended sort is Last Gift Date.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is great to use for quick acknowledgement of your current high-value donors.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C1B47A3-704B-4563-B275-EE9C4B2AABEC}" type="slidenum">
              <a:rPr lang="en-US" smtClean="0"/>
              <a:t>21</a:t>
            </a:fld>
            <a:endParaRPr lang="en-US" dirty="0"/>
          </a:p>
        </p:txBody>
      </p:sp>
    </p:spTree>
    <p:extLst>
      <p:ext uri="{BB962C8B-B14F-4D97-AF65-F5344CB8AC3E}">
        <p14:creationId xmlns:p14="http://schemas.microsoft.com/office/powerpoint/2010/main" val="500501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Times New Roman" panose="02020603050405020304" pitchFamily="18" charset="0"/>
              </a:rPr>
              <a:t>Donation feed: New donors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This report allows you to quickly see a listing of those who have given their first gift with a given timeframe.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Data includes the amount and date of their first gift, which appeal they responded to, the donors name, clickable Lookup ID, address, phone, email, prospect manager, gift notes, and constituent geocode.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800"/>
              </a:spcAft>
              <a:buFont typeface="Courier New" panose="02070309020205020404" pitchFamily="49" charset="0"/>
              <a:buChar char="o"/>
            </a:pPr>
            <a:r>
              <a:rPr lang="en-US" sz="1400" dirty="0">
                <a:effectLst/>
                <a:latin typeface="Calibri" panose="020F0502020204030204" pitchFamily="34" charset="0"/>
                <a:ea typeface="Calibri" panose="020F0502020204030204" pitchFamily="34" charset="0"/>
                <a:cs typeface="Times New Roman" panose="02020603050405020304" pitchFamily="18" charset="0"/>
              </a:rPr>
              <a:t>Sometimes a new record is a duplicate and this is not actually a “new” donor. The report simply pulls each first gift from each lookup ID.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C1B47A3-704B-4563-B275-EE9C4B2AABEC}" type="slidenum">
              <a:rPr lang="en-US" smtClean="0"/>
              <a:t>22</a:t>
            </a:fld>
            <a:endParaRPr lang="en-US" dirty="0"/>
          </a:p>
        </p:txBody>
      </p:sp>
    </p:spTree>
    <p:extLst>
      <p:ext uri="{BB962C8B-B14F-4D97-AF65-F5344CB8AC3E}">
        <p14:creationId xmlns:p14="http://schemas.microsoft.com/office/powerpoint/2010/main" val="162231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B798D-2AE3-2F6B-28F2-02F0ECCC2B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2A4C218-BC2D-055A-FA76-68BD118372E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9DD3DD-3C21-4792-E173-72A12E27015D}"/>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5" name="Footer Placeholder 4">
            <a:extLst>
              <a:ext uri="{FF2B5EF4-FFF2-40B4-BE49-F238E27FC236}">
                <a16:creationId xmlns:a16="http://schemas.microsoft.com/office/drawing/2014/main" id="{F9B8F71C-1582-5C93-6359-88CA293A71C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DB135C2-3F0D-2D9E-2054-537D43C29CE9}"/>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3921561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841A-7A6C-20CE-7E5E-5D15ADBFC3C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B63755A-8ED8-3BFD-5915-5755B7A88F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2F5102-7559-11AB-8BA4-F06BADCA5038}"/>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5" name="Footer Placeholder 4">
            <a:extLst>
              <a:ext uri="{FF2B5EF4-FFF2-40B4-BE49-F238E27FC236}">
                <a16:creationId xmlns:a16="http://schemas.microsoft.com/office/drawing/2014/main" id="{5889AD4D-4476-7B51-B08F-3B558F3BA48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CBF4B92-1C71-6FA2-6883-B1966157C935}"/>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372172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EE4A22-4AF6-1C27-A71B-5FA5A6847F2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1EDFAB-20E3-9814-3327-6727B84163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58C8A4-1328-E77E-80CF-BEA1AA902BB8}"/>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5" name="Footer Placeholder 4">
            <a:extLst>
              <a:ext uri="{FF2B5EF4-FFF2-40B4-BE49-F238E27FC236}">
                <a16:creationId xmlns:a16="http://schemas.microsoft.com/office/drawing/2014/main" id="{D401774A-017B-8D82-21E5-6A976E2D3A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336E114-BF8D-CEA0-50C2-DFFC50E0E4C6}"/>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3061518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A378B-70FD-910A-B92B-0BBC799A403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9A0EF1-0B35-CF71-7913-5FAF5F59E20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26D558-C46B-82C7-EB21-8AA8145601C3}"/>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5" name="Footer Placeholder 4">
            <a:extLst>
              <a:ext uri="{FF2B5EF4-FFF2-40B4-BE49-F238E27FC236}">
                <a16:creationId xmlns:a16="http://schemas.microsoft.com/office/drawing/2014/main" id="{2BF105F4-E209-9FDB-DF40-141B68CEC2B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E0C0DFD-1F3C-8B81-CF24-40E0062D9695}"/>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3363141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BBDE4-7093-0F04-FB28-74C954AE3F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FCBFE24-A2C0-AAD3-8A52-4C39F24962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4BC74C-11FF-4AD0-7BCB-2FE9E3F88876}"/>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5" name="Footer Placeholder 4">
            <a:extLst>
              <a:ext uri="{FF2B5EF4-FFF2-40B4-BE49-F238E27FC236}">
                <a16:creationId xmlns:a16="http://schemas.microsoft.com/office/drawing/2014/main" id="{D3D9A867-0973-F760-9F85-A16043DEC75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79D8552-0777-8F10-B9B9-071891D3C01B}"/>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3089114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6929F3-8B29-1F09-E3A3-3D21DAD72E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8EC602-ADAE-39D1-3C55-5605AEDA8F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867ED5-5E83-14F1-3594-35968E85192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C0F3A0A-18E3-07E4-FCAD-2A64DC47C9E8}"/>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6" name="Footer Placeholder 5">
            <a:extLst>
              <a:ext uri="{FF2B5EF4-FFF2-40B4-BE49-F238E27FC236}">
                <a16:creationId xmlns:a16="http://schemas.microsoft.com/office/drawing/2014/main" id="{A7A4DB8E-6F2E-CE5F-58BA-31585F7EF74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E16A72D-5D88-0FD2-5C29-B774EEEB5999}"/>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95317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4B504-C511-126A-E49A-06C1D6EC2A9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C347302-4000-0BB1-6733-09C3ADC314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A98AAC-6F4C-58F1-3291-7C27E2AF44B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060D33E-95CC-7A71-9940-8850A1B2DF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32264F-8095-3928-9AE3-759101D58F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03F23EE-6EE6-3FDB-FC8A-461A81516AFB}"/>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8" name="Footer Placeholder 7">
            <a:extLst>
              <a:ext uri="{FF2B5EF4-FFF2-40B4-BE49-F238E27FC236}">
                <a16:creationId xmlns:a16="http://schemas.microsoft.com/office/drawing/2014/main" id="{194506E3-F2B7-E15E-3431-FF2F5146CAD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529F33D-9E36-0F53-17C1-98178B077502}"/>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1015441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D524D-5E46-F43E-965E-F77272EA65E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8F9F6C7-09BB-601C-B75C-44AEAE787BAF}"/>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4" name="Footer Placeholder 3">
            <a:extLst>
              <a:ext uri="{FF2B5EF4-FFF2-40B4-BE49-F238E27FC236}">
                <a16:creationId xmlns:a16="http://schemas.microsoft.com/office/drawing/2014/main" id="{29B95AFA-2321-54FD-A7B8-2CE88728086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DD70BEF-7285-8E56-04EB-B362897C770B}"/>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1846547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968359-A201-8E6C-75C0-5F535307C9F5}"/>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3" name="Footer Placeholder 2">
            <a:extLst>
              <a:ext uri="{FF2B5EF4-FFF2-40B4-BE49-F238E27FC236}">
                <a16:creationId xmlns:a16="http://schemas.microsoft.com/office/drawing/2014/main" id="{6CE3EA29-7BE9-3466-BF10-4E75FB13A7F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0654671-ED38-8EEA-C3EE-9E0FC6D7359A}"/>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1581944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12743-E5D1-3FCC-5EC7-CCADA73503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362AE1A-23C8-CFDC-7AB4-D811CFE8C4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6F46533-07C1-1F1A-CFB5-9CFBF188B1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2CAA84-43AC-182A-A9CB-98F99085986B}"/>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6" name="Footer Placeholder 5">
            <a:extLst>
              <a:ext uri="{FF2B5EF4-FFF2-40B4-BE49-F238E27FC236}">
                <a16:creationId xmlns:a16="http://schemas.microsoft.com/office/drawing/2014/main" id="{15E5C571-6EAD-0A95-21C4-1210CED2128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83FCD4B-AB7A-B38A-47E0-D5047525B4F2}"/>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424725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0404C-7B03-88B8-37C6-A475A6B54D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0BC5C9A-CF87-20F4-F99C-E39C778FEC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E98D0CA-38E1-59AA-478E-8FACC0FA46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081A74-3CCC-72E3-B1ED-EDBF0799ED53}"/>
              </a:ext>
            </a:extLst>
          </p:cNvPr>
          <p:cNvSpPr>
            <a:spLocks noGrp="1"/>
          </p:cNvSpPr>
          <p:nvPr>
            <p:ph type="dt" sz="half" idx="10"/>
          </p:nvPr>
        </p:nvSpPr>
        <p:spPr/>
        <p:txBody>
          <a:bodyPr/>
          <a:lstStyle/>
          <a:p>
            <a:fld id="{9B9F130A-31AB-443C-9532-F0F9A15512AD}" type="datetimeFigureOut">
              <a:rPr lang="en-US" smtClean="0"/>
              <a:t>8/8/2022</a:t>
            </a:fld>
            <a:endParaRPr lang="en-US" dirty="0"/>
          </a:p>
        </p:txBody>
      </p:sp>
      <p:sp>
        <p:nvSpPr>
          <p:cNvPr id="6" name="Footer Placeholder 5">
            <a:extLst>
              <a:ext uri="{FF2B5EF4-FFF2-40B4-BE49-F238E27FC236}">
                <a16:creationId xmlns:a16="http://schemas.microsoft.com/office/drawing/2014/main" id="{8F498A44-59E4-B84E-93BC-9D6A339F46F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E86ED63-B84D-A2CF-DA9D-4DDCFF309F39}"/>
              </a:ext>
            </a:extLst>
          </p:cNvPr>
          <p:cNvSpPr>
            <a:spLocks noGrp="1"/>
          </p:cNvSpPr>
          <p:nvPr>
            <p:ph type="sldNum" sz="quarter" idx="12"/>
          </p:nvPr>
        </p:nvSpPr>
        <p:spPr/>
        <p:txBody>
          <a:bodyPr/>
          <a:lstStyle/>
          <a:p>
            <a:fld id="{3C7396B2-76C8-4DFF-B700-43B175805A78}" type="slidenum">
              <a:rPr lang="en-US" smtClean="0"/>
              <a:t>‹#›</a:t>
            </a:fld>
            <a:endParaRPr lang="en-US" dirty="0"/>
          </a:p>
        </p:txBody>
      </p:sp>
    </p:spTree>
    <p:extLst>
      <p:ext uri="{BB962C8B-B14F-4D97-AF65-F5344CB8AC3E}">
        <p14:creationId xmlns:p14="http://schemas.microsoft.com/office/powerpoint/2010/main" val="3199142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DCD53B-11D9-6B71-5667-A1001AC371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EB9E68-FE7A-D0D9-1DDE-1FB230772D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65B5B1-F4E8-69C8-C3B6-C63C3409DE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9F130A-31AB-443C-9532-F0F9A15512AD}" type="datetimeFigureOut">
              <a:rPr lang="en-US" smtClean="0"/>
              <a:t>8/8/2022</a:t>
            </a:fld>
            <a:endParaRPr lang="en-US" dirty="0"/>
          </a:p>
        </p:txBody>
      </p:sp>
      <p:sp>
        <p:nvSpPr>
          <p:cNvPr id="5" name="Footer Placeholder 4">
            <a:extLst>
              <a:ext uri="{FF2B5EF4-FFF2-40B4-BE49-F238E27FC236}">
                <a16:creationId xmlns:a16="http://schemas.microsoft.com/office/drawing/2014/main" id="{232A7820-C801-36DD-D622-D6EAC13759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6C03AD4-BD34-9759-DBC7-0EA58170B4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396B2-76C8-4DFF-B700-43B175805A78}" type="slidenum">
              <a:rPr lang="en-US" smtClean="0"/>
              <a:t>‹#›</a:t>
            </a:fld>
            <a:endParaRPr lang="en-US" dirty="0"/>
          </a:p>
        </p:txBody>
      </p:sp>
    </p:spTree>
    <p:extLst>
      <p:ext uri="{BB962C8B-B14F-4D97-AF65-F5344CB8AC3E}">
        <p14:creationId xmlns:p14="http://schemas.microsoft.com/office/powerpoint/2010/main" val="3466665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Sitio web&#10;&#10;Descripción generada automáticamente">
            <a:extLst>
              <a:ext uri="{FF2B5EF4-FFF2-40B4-BE49-F238E27FC236}">
                <a16:creationId xmlns:a16="http://schemas.microsoft.com/office/drawing/2014/main" id="{0FB016E9-C128-258E-854F-0EC4B347F1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572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2D0F7596-C323-EA57-0BC7-B4BB1BA0CB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3" name="Content Placeholder 2">
            <a:extLst>
              <a:ext uri="{FF2B5EF4-FFF2-40B4-BE49-F238E27FC236}">
                <a16:creationId xmlns:a16="http://schemas.microsoft.com/office/drawing/2014/main" id="{75489937-C790-BBED-8BCF-D913875F68DE}"/>
              </a:ext>
            </a:extLst>
          </p:cNvPr>
          <p:cNvSpPr>
            <a:spLocks noGrp="1"/>
          </p:cNvSpPr>
          <p:nvPr>
            <p:ph idx="1"/>
          </p:nvPr>
        </p:nvSpPr>
        <p:spPr>
          <a:xfrm>
            <a:off x="838200" y="3104286"/>
            <a:ext cx="10515600" cy="3269225"/>
          </a:xfrm>
        </p:spPr>
        <p:txBody>
          <a:bodyPr>
            <a:normAutofit lnSpcReduction="10000"/>
          </a:bodyPr>
          <a:lstStyle/>
          <a:p>
            <a:r>
              <a:rPr lang="en-US" dirty="0">
                <a:solidFill>
                  <a:schemeClr val="bg1"/>
                </a:solidFill>
              </a:rPr>
              <a:t>Make phone calls quarterly to thank donors for gifts</a:t>
            </a:r>
          </a:p>
          <a:p>
            <a:pPr algn="just"/>
            <a:r>
              <a:rPr lang="en-US" dirty="0">
                <a:solidFill>
                  <a:schemeClr val="bg1"/>
                </a:solidFill>
              </a:rPr>
              <a:t>Make </a:t>
            </a:r>
            <a:r>
              <a:rPr lang="en-US" dirty="0">
                <a:solidFill>
                  <a:schemeClr val="bg1"/>
                </a:solidFill>
                <a:latin typeface="Century Gothic" panose="020B0502020202020204" pitchFamily="34" charset="0"/>
              </a:rPr>
              <a:t>in-person</a:t>
            </a:r>
            <a:r>
              <a:rPr lang="en-US" dirty="0">
                <a:solidFill>
                  <a:schemeClr val="bg1"/>
                </a:solidFill>
              </a:rPr>
              <a:t> visits with informational cards and thank you notes</a:t>
            </a:r>
          </a:p>
          <a:p>
            <a:r>
              <a:rPr lang="en-US" dirty="0">
                <a:solidFill>
                  <a:schemeClr val="bg1"/>
                </a:solidFill>
              </a:rPr>
              <a:t>Share special news about Salvation Army disasters, etc. via email and special mailing</a:t>
            </a:r>
          </a:p>
          <a:p>
            <a:r>
              <a:rPr lang="en-US" dirty="0">
                <a:solidFill>
                  <a:schemeClr val="bg1"/>
                </a:solidFill>
              </a:rPr>
              <a:t>Invite command officer to community events or meetings</a:t>
            </a:r>
          </a:p>
          <a:p>
            <a:r>
              <a:rPr lang="en-US" dirty="0">
                <a:solidFill>
                  <a:schemeClr val="bg1"/>
                </a:solidFill>
              </a:rPr>
              <a:t>Schedule and visit with donors with officer and resource development or local staff</a:t>
            </a:r>
          </a:p>
          <a:p>
            <a:endParaRPr lang="en-US" dirty="0">
              <a:solidFill>
                <a:schemeClr val="bg1"/>
              </a:solidFill>
            </a:endParaRPr>
          </a:p>
        </p:txBody>
      </p:sp>
      <p:sp>
        <p:nvSpPr>
          <p:cNvPr id="7" name="Title 1">
            <a:extLst>
              <a:ext uri="{FF2B5EF4-FFF2-40B4-BE49-F238E27FC236}">
                <a16:creationId xmlns:a16="http://schemas.microsoft.com/office/drawing/2014/main" id="{8881F70F-1009-C8CC-5752-666B67F11627}"/>
              </a:ext>
            </a:extLst>
          </p:cNvPr>
          <p:cNvSpPr>
            <a:spLocks noGrp="1"/>
          </p:cNvSpPr>
          <p:nvPr>
            <p:ph type="title"/>
          </p:nvPr>
        </p:nvSpPr>
        <p:spPr>
          <a:xfrm>
            <a:off x="967292" y="1512363"/>
            <a:ext cx="10515600" cy="1325563"/>
          </a:xfrm>
        </p:spPr>
        <p:txBody>
          <a:bodyPr/>
          <a:lstStyle/>
          <a:p>
            <a:r>
              <a:rPr lang="en-US" b="1" dirty="0">
                <a:solidFill>
                  <a:schemeClr val="bg1"/>
                </a:solidFill>
                <a:latin typeface="Century Gothic" panose="020B0502020202020204" pitchFamily="34" charset="0"/>
              </a:rPr>
              <a:t>Public Relations and Development Committee: </a:t>
            </a:r>
            <a:r>
              <a:rPr lang="en-US" b="1" dirty="0">
                <a:solidFill>
                  <a:srgbClr val="002060"/>
                </a:solidFill>
                <a:latin typeface="Century Gothic" panose="020B0502020202020204" pitchFamily="34" charset="0"/>
              </a:rPr>
              <a:t>The How</a:t>
            </a:r>
          </a:p>
        </p:txBody>
      </p:sp>
    </p:spTree>
    <p:extLst>
      <p:ext uri="{BB962C8B-B14F-4D97-AF65-F5344CB8AC3E}">
        <p14:creationId xmlns:p14="http://schemas.microsoft.com/office/powerpoint/2010/main" val="85182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405B0E66-779F-9D2A-6F14-D08AD9E533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927D9339-24FA-A976-2F41-95774B20D913}"/>
              </a:ext>
            </a:extLst>
          </p:cNvPr>
          <p:cNvSpPr>
            <a:spLocks noGrp="1"/>
          </p:cNvSpPr>
          <p:nvPr>
            <p:ph type="title"/>
          </p:nvPr>
        </p:nvSpPr>
        <p:spPr>
          <a:xfrm>
            <a:off x="838200" y="1128922"/>
            <a:ext cx="10515600" cy="1325563"/>
          </a:xfrm>
        </p:spPr>
        <p:txBody>
          <a:bodyPr/>
          <a:lstStyle/>
          <a:p>
            <a:r>
              <a:rPr lang="en-US" b="1" spc="-150" dirty="0">
                <a:latin typeface="Century Gothic" panose="020B0502020202020204" pitchFamily="34" charset="0"/>
              </a:rPr>
              <a:t>Public Relations and Development Committee: </a:t>
            </a:r>
            <a:r>
              <a:rPr lang="en-US" b="1" spc="-150" dirty="0">
                <a:solidFill>
                  <a:srgbClr val="FF0000"/>
                </a:solidFill>
                <a:latin typeface="Century Gothic" panose="020B0502020202020204" pitchFamily="34" charset="0"/>
              </a:rPr>
              <a:t>The Resources</a:t>
            </a:r>
          </a:p>
        </p:txBody>
      </p:sp>
      <p:sp>
        <p:nvSpPr>
          <p:cNvPr id="3" name="Content Placeholder 2">
            <a:extLst>
              <a:ext uri="{FF2B5EF4-FFF2-40B4-BE49-F238E27FC236}">
                <a16:creationId xmlns:a16="http://schemas.microsoft.com/office/drawing/2014/main" id="{C2E5274B-2909-0DF4-AC85-A6F8011B85B1}"/>
              </a:ext>
            </a:extLst>
          </p:cNvPr>
          <p:cNvSpPr>
            <a:spLocks noGrp="1"/>
          </p:cNvSpPr>
          <p:nvPr>
            <p:ph idx="1"/>
          </p:nvPr>
        </p:nvSpPr>
        <p:spPr>
          <a:xfrm>
            <a:off x="838200" y="2655044"/>
            <a:ext cx="10515600" cy="3596147"/>
          </a:xfrm>
        </p:spPr>
        <p:txBody>
          <a:bodyPr/>
          <a:lstStyle/>
          <a:p>
            <a:r>
              <a:rPr lang="en-US" dirty="0">
                <a:solidFill>
                  <a:srgbClr val="002060"/>
                </a:solidFill>
                <a:latin typeface="Century Gothic" panose="020B0502020202020204" pitchFamily="34" charset="0"/>
              </a:rPr>
              <a:t>Officer</a:t>
            </a:r>
          </a:p>
          <a:p>
            <a:r>
              <a:rPr lang="en-US" dirty="0">
                <a:solidFill>
                  <a:srgbClr val="002060"/>
                </a:solidFill>
                <a:latin typeface="Century Gothic" panose="020B0502020202020204" pitchFamily="34" charset="0"/>
              </a:rPr>
              <a:t>Command Staff (if there are development personnel)</a:t>
            </a:r>
          </a:p>
          <a:p>
            <a:r>
              <a:rPr lang="en-US" dirty="0">
                <a:solidFill>
                  <a:srgbClr val="002060"/>
                </a:solidFill>
                <a:latin typeface="Century Gothic" panose="020B0502020202020204" pitchFamily="34" charset="0"/>
              </a:rPr>
              <a:t>Resource Development Director</a:t>
            </a:r>
          </a:p>
          <a:p>
            <a:pPr lvl="1"/>
            <a:r>
              <a:rPr lang="en-US" dirty="0">
                <a:solidFill>
                  <a:srgbClr val="002060"/>
                </a:solidFill>
                <a:latin typeface="Century Gothic" panose="020B0502020202020204" pitchFamily="34" charset="0"/>
              </a:rPr>
              <a:t>Donor Analytics</a:t>
            </a:r>
          </a:p>
          <a:p>
            <a:pPr lvl="1"/>
            <a:r>
              <a:rPr lang="en-US" dirty="0">
                <a:solidFill>
                  <a:srgbClr val="002060"/>
                </a:solidFill>
                <a:latin typeface="Century Gothic" panose="020B0502020202020204" pitchFamily="34" charset="0"/>
              </a:rPr>
              <a:t>Foundation Search Software</a:t>
            </a:r>
          </a:p>
          <a:p>
            <a:pPr lvl="1"/>
            <a:r>
              <a:rPr lang="en-US" dirty="0">
                <a:solidFill>
                  <a:srgbClr val="002060"/>
                </a:solidFill>
                <a:latin typeface="Century Gothic" panose="020B0502020202020204" pitchFamily="34" charset="0"/>
              </a:rPr>
              <a:t>Corporate Search Software</a:t>
            </a:r>
          </a:p>
          <a:p>
            <a:pPr lvl="1"/>
            <a:r>
              <a:rPr lang="en-US" dirty="0">
                <a:solidFill>
                  <a:srgbClr val="002060"/>
                </a:solidFill>
                <a:latin typeface="Century Gothic" panose="020B0502020202020204" pitchFamily="34" charset="0"/>
              </a:rPr>
              <a:t>Informational Materials</a:t>
            </a:r>
          </a:p>
          <a:p>
            <a:pPr lvl="1"/>
            <a:r>
              <a:rPr lang="en-US" dirty="0">
                <a:solidFill>
                  <a:srgbClr val="002060"/>
                </a:solidFill>
                <a:latin typeface="Century Gothic" panose="020B0502020202020204" pitchFamily="34" charset="0"/>
              </a:rPr>
              <a:t>Proposals and other solicitation materials</a:t>
            </a:r>
          </a:p>
          <a:p>
            <a:endParaRPr lang="en-US"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1211353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exto&#10;&#10;Descripción generada automáticamente">
            <a:extLst>
              <a:ext uri="{FF2B5EF4-FFF2-40B4-BE49-F238E27FC236}">
                <a16:creationId xmlns:a16="http://schemas.microsoft.com/office/drawing/2014/main" id="{D05B2E4C-B297-4F7A-79E7-28B77B93FF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FEC8B7AD-3F32-914F-3F0F-0E66A76ADC1A}"/>
              </a:ext>
            </a:extLst>
          </p:cNvPr>
          <p:cNvSpPr>
            <a:spLocks noGrp="1"/>
          </p:cNvSpPr>
          <p:nvPr>
            <p:ph type="ctrTitle"/>
          </p:nvPr>
        </p:nvSpPr>
        <p:spPr>
          <a:xfrm>
            <a:off x="485887" y="2725252"/>
            <a:ext cx="11220225" cy="2387600"/>
          </a:xfrm>
        </p:spPr>
        <p:txBody>
          <a:bodyPr>
            <a:normAutofit fontScale="90000"/>
          </a:bodyPr>
          <a:lstStyle/>
          <a:p>
            <a:r>
              <a:rPr lang="en-US" sz="8000" b="1" spc="-150" dirty="0">
                <a:solidFill>
                  <a:srgbClr val="FF0000"/>
                </a:solidFill>
                <a:latin typeface="Century Gothic" panose="020B0502020202020204" pitchFamily="34" charset="0"/>
              </a:rPr>
              <a:t>TOOLS AVAILABLE TO HELP </a:t>
            </a:r>
            <a:br>
              <a:rPr lang="en-US" sz="8000" b="1" spc="-150" dirty="0">
                <a:solidFill>
                  <a:srgbClr val="FF0000"/>
                </a:solidFill>
                <a:latin typeface="Century Gothic" panose="020B0502020202020204" pitchFamily="34" charset="0"/>
              </a:rPr>
            </a:br>
            <a:r>
              <a:rPr lang="en-US" sz="8000" b="1" spc="-150" dirty="0">
                <a:solidFill>
                  <a:srgbClr val="002060"/>
                </a:solidFill>
                <a:latin typeface="Century Gothic" panose="020B0502020202020204" pitchFamily="34" charset="0"/>
              </a:rPr>
              <a:t>THE COMMITTEE</a:t>
            </a:r>
          </a:p>
        </p:txBody>
      </p:sp>
    </p:spTree>
    <p:extLst>
      <p:ext uri="{BB962C8B-B14F-4D97-AF65-F5344CB8AC3E}">
        <p14:creationId xmlns:p14="http://schemas.microsoft.com/office/powerpoint/2010/main" val="2628824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nterfaz de usuario gráfica, Aplicación&#10;&#10;Descripción generada automáticamente">
            <a:extLst>
              <a:ext uri="{FF2B5EF4-FFF2-40B4-BE49-F238E27FC236}">
                <a16:creationId xmlns:a16="http://schemas.microsoft.com/office/drawing/2014/main" id="{12E34198-275F-40AD-4B4F-00BD460B3D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4" name="Title 3">
            <a:extLst>
              <a:ext uri="{FF2B5EF4-FFF2-40B4-BE49-F238E27FC236}">
                <a16:creationId xmlns:a16="http://schemas.microsoft.com/office/drawing/2014/main" id="{2F48F085-BE64-127A-3096-CE87E2719A3F}"/>
              </a:ext>
            </a:extLst>
          </p:cNvPr>
          <p:cNvSpPr>
            <a:spLocks noGrp="1"/>
          </p:cNvSpPr>
          <p:nvPr>
            <p:ph type="title"/>
          </p:nvPr>
        </p:nvSpPr>
        <p:spPr>
          <a:xfrm>
            <a:off x="838200" y="1296296"/>
            <a:ext cx="10515600" cy="1325563"/>
          </a:xfrm>
        </p:spPr>
        <p:txBody>
          <a:bodyPr>
            <a:normAutofit/>
          </a:bodyPr>
          <a:lstStyle/>
          <a:p>
            <a:r>
              <a:rPr lang="en-US" sz="5400" b="1" dirty="0">
                <a:solidFill>
                  <a:srgbClr val="FF0000"/>
                </a:solidFill>
                <a:latin typeface="Century Gothic" panose="020B0502020202020204" pitchFamily="34" charset="0"/>
              </a:rPr>
              <a:t>What is Power BI?</a:t>
            </a:r>
          </a:p>
        </p:txBody>
      </p:sp>
      <p:sp>
        <p:nvSpPr>
          <p:cNvPr id="5" name="Content Placeholder 4">
            <a:extLst>
              <a:ext uri="{FF2B5EF4-FFF2-40B4-BE49-F238E27FC236}">
                <a16:creationId xmlns:a16="http://schemas.microsoft.com/office/drawing/2014/main" id="{9D3D913F-9BE9-7203-67E1-6C173F3ACE23}"/>
              </a:ext>
            </a:extLst>
          </p:cNvPr>
          <p:cNvSpPr>
            <a:spLocks noGrp="1"/>
          </p:cNvSpPr>
          <p:nvPr>
            <p:ph idx="1"/>
          </p:nvPr>
        </p:nvSpPr>
        <p:spPr>
          <a:xfrm>
            <a:off x="838200" y="2490186"/>
            <a:ext cx="10515600" cy="3071518"/>
          </a:xfrm>
        </p:spPr>
        <p:txBody>
          <a:bodyPr>
            <a:normAutofit/>
          </a:bodyPr>
          <a:lstStyle/>
          <a:p>
            <a:pPr algn="just"/>
            <a:r>
              <a:rPr lang="en-US" dirty="0">
                <a:latin typeface="Century Gothic" panose="020B0502020202020204" pitchFamily="34" charset="0"/>
              </a:rPr>
              <a:t>Microsoft Power BI is an interactive data visualization software product developed by Microsoft with a primary focus on business intelligence.</a:t>
            </a:r>
          </a:p>
          <a:p>
            <a:pPr algn="just"/>
            <a:r>
              <a:rPr lang="en-US" dirty="0">
                <a:latin typeface="Century Gothic" panose="020B0502020202020204" pitchFamily="34" charset="0"/>
              </a:rPr>
              <a:t>The KT Division has contracted with an outside software developer who is an expert with the program, to build queries in Interchange which is TSA’s CRM system and connect them to the Power BI software.</a:t>
            </a:r>
          </a:p>
        </p:txBody>
      </p:sp>
    </p:spTree>
    <p:extLst>
      <p:ext uri="{BB962C8B-B14F-4D97-AF65-F5344CB8AC3E}">
        <p14:creationId xmlns:p14="http://schemas.microsoft.com/office/powerpoint/2010/main" val="182623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nterfaz de usuario gráfica, Aplicación&#10;&#10;Descripción generada automáticamente">
            <a:extLst>
              <a:ext uri="{FF2B5EF4-FFF2-40B4-BE49-F238E27FC236}">
                <a16:creationId xmlns:a16="http://schemas.microsoft.com/office/drawing/2014/main" id="{12E34198-275F-40AD-4B4F-00BD460B3D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5" name="Content Placeholder 4">
            <a:extLst>
              <a:ext uri="{FF2B5EF4-FFF2-40B4-BE49-F238E27FC236}">
                <a16:creationId xmlns:a16="http://schemas.microsoft.com/office/drawing/2014/main" id="{9D3D913F-9BE9-7203-67E1-6C173F3ACE23}"/>
              </a:ext>
            </a:extLst>
          </p:cNvPr>
          <p:cNvSpPr>
            <a:spLocks noGrp="1"/>
          </p:cNvSpPr>
          <p:nvPr>
            <p:ph idx="1"/>
          </p:nvPr>
        </p:nvSpPr>
        <p:spPr>
          <a:xfrm>
            <a:off x="838200" y="2554731"/>
            <a:ext cx="10515600" cy="2673486"/>
          </a:xfrm>
        </p:spPr>
        <p:txBody>
          <a:bodyPr>
            <a:normAutofit/>
          </a:bodyPr>
          <a:lstStyle/>
          <a:p>
            <a:pPr algn="just"/>
            <a:r>
              <a:rPr lang="en-US" dirty="0">
                <a:latin typeface="Century Gothic" panose="020B0502020202020204" pitchFamily="34" charset="0"/>
              </a:rPr>
              <a:t>This allows us to have revenue and donor data at our fingertips daily, rather than spending countless man hours attempting to build queries in Interchange.</a:t>
            </a:r>
          </a:p>
          <a:p>
            <a:pPr algn="just"/>
            <a:r>
              <a:rPr lang="en-US" dirty="0">
                <a:latin typeface="Century Gothic" panose="020B0502020202020204" pitchFamily="34" charset="0"/>
              </a:rPr>
              <a:t>It also ensures uniformity in the data each command is viewing. There is less room for human error that comes with building the queries ourselves.</a:t>
            </a:r>
          </a:p>
        </p:txBody>
      </p:sp>
      <p:sp>
        <p:nvSpPr>
          <p:cNvPr id="7" name="Title 3">
            <a:extLst>
              <a:ext uri="{FF2B5EF4-FFF2-40B4-BE49-F238E27FC236}">
                <a16:creationId xmlns:a16="http://schemas.microsoft.com/office/drawing/2014/main" id="{92BC946C-AFA0-95F1-F848-A70556EDFE34}"/>
              </a:ext>
            </a:extLst>
          </p:cNvPr>
          <p:cNvSpPr>
            <a:spLocks noGrp="1"/>
          </p:cNvSpPr>
          <p:nvPr>
            <p:ph type="title"/>
          </p:nvPr>
        </p:nvSpPr>
        <p:spPr>
          <a:xfrm>
            <a:off x="838200" y="1296296"/>
            <a:ext cx="10515600" cy="1325563"/>
          </a:xfrm>
        </p:spPr>
        <p:txBody>
          <a:bodyPr>
            <a:normAutofit/>
          </a:bodyPr>
          <a:lstStyle/>
          <a:p>
            <a:r>
              <a:rPr lang="en-US" sz="5400" b="1" dirty="0">
                <a:solidFill>
                  <a:srgbClr val="FF0000"/>
                </a:solidFill>
                <a:latin typeface="Century Gothic" panose="020B0502020202020204" pitchFamily="34" charset="0"/>
              </a:rPr>
              <a:t>What is Power BI?</a:t>
            </a:r>
          </a:p>
        </p:txBody>
      </p:sp>
    </p:spTree>
    <p:extLst>
      <p:ext uri="{BB962C8B-B14F-4D97-AF65-F5344CB8AC3E}">
        <p14:creationId xmlns:p14="http://schemas.microsoft.com/office/powerpoint/2010/main" val="2959338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Un dibujo de una persona&#10;&#10;Descripción generada automáticamente con confianza baja">
            <a:extLst>
              <a:ext uri="{FF2B5EF4-FFF2-40B4-BE49-F238E27FC236}">
                <a16:creationId xmlns:a16="http://schemas.microsoft.com/office/drawing/2014/main" id="{CFB00D85-1189-9B5D-0E68-6E8D77F48F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CF91FCDA-E6F9-D0F2-4232-3EB429C28695}"/>
              </a:ext>
            </a:extLst>
          </p:cNvPr>
          <p:cNvSpPr>
            <a:spLocks noGrp="1"/>
          </p:cNvSpPr>
          <p:nvPr>
            <p:ph type="title"/>
          </p:nvPr>
        </p:nvSpPr>
        <p:spPr/>
        <p:txBody>
          <a:bodyPr>
            <a:normAutofit/>
          </a:bodyPr>
          <a:lstStyle/>
          <a:p>
            <a:pPr algn="ctr"/>
            <a:r>
              <a:rPr lang="en-US" sz="4800" b="1" dirty="0">
                <a:solidFill>
                  <a:srgbClr val="FF0000"/>
                </a:solidFill>
                <a:latin typeface="Century Gothic" panose="020B0502020202020204" pitchFamily="34" charset="0"/>
              </a:rPr>
              <a:t>FYTD Performance</a:t>
            </a:r>
          </a:p>
        </p:txBody>
      </p:sp>
      <p:pic>
        <p:nvPicPr>
          <p:cNvPr id="5" name="Content Placeholder 4">
            <a:extLst>
              <a:ext uri="{FF2B5EF4-FFF2-40B4-BE49-F238E27FC236}">
                <a16:creationId xmlns:a16="http://schemas.microsoft.com/office/drawing/2014/main" id="{33D16EA4-4814-08EA-1281-0A766CE3C5F0}"/>
              </a:ext>
            </a:extLst>
          </p:cNvPr>
          <p:cNvPicPr>
            <a:picLocks noGrp="1" noChangeAspect="1"/>
          </p:cNvPicPr>
          <p:nvPr>
            <p:ph idx="1"/>
          </p:nvPr>
        </p:nvPicPr>
        <p:blipFill rotWithShape="1">
          <a:blip r:embed="rId4">
            <a:clrChange>
              <a:clrFrom>
                <a:srgbClr val="FFFFFF"/>
              </a:clrFrom>
              <a:clrTo>
                <a:srgbClr val="FFFFFF">
                  <a:alpha val="0"/>
                </a:srgbClr>
              </a:clrTo>
            </a:clrChange>
          </a:blip>
          <a:srcRect l="6314" t="14526" b="2431"/>
          <a:stretch/>
        </p:blipFill>
        <p:spPr>
          <a:xfrm>
            <a:off x="1893344" y="1430767"/>
            <a:ext cx="8950363" cy="4539728"/>
          </a:xfrm>
        </p:spPr>
      </p:pic>
    </p:spTree>
    <p:extLst>
      <p:ext uri="{BB962C8B-B14F-4D97-AF65-F5344CB8AC3E}">
        <p14:creationId xmlns:p14="http://schemas.microsoft.com/office/powerpoint/2010/main" val="3908536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exto&#10;&#10;Descripción generada automáticamente">
            <a:extLst>
              <a:ext uri="{FF2B5EF4-FFF2-40B4-BE49-F238E27FC236}">
                <a16:creationId xmlns:a16="http://schemas.microsoft.com/office/drawing/2014/main" id="{48D02AD8-6F88-C3AF-C126-339C6E4266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pic>
        <p:nvPicPr>
          <p:cNvPr id="5" name="Content Placeholder 4">
            <a:extLst>
              <a:ext uri="{FF2B5EF4-FFF2-40B4-BE49-F238E27FC236}">
                <a16:creationId xmlns:a16="http://schemas.microsoft.com/office/drawing/2014/main" id="{B7A91798-D083-1E32-0D1F-60456CF88B76}"/>
              </a:ext>
            </a:extLst>
          </p:cNvPr>
          <p:cNvPicPr>
            <a:picLocks noGrp="1" noChangeAspect="1"/>
          </p:cNvPicPr>
          <p:nvPr>
            <p:ph idx="1"/>
          </p:nvPr>
        </p:nvPicPr>
        <p:blipFill rotWithShape="1">
          <a:blip r:embed="rId4"/>
          <a:srcRect l="7994" t="13265" b="11876"/>
          <a:stretch/>
        </p:blipFill>
        <p:spPr>
          <a:xfrm>
            <a:off x="2447924" y="1901594"/>
            <a:ext cx="9629775" cy="4591281"/>
          </a:xfrm>
        </p:spPr>
      </p:pic>
      <p:sp>
        <p:nvSpPr>
          <p:cNvPr id="2" name="Title 1">
            <a:extLst>
              <a:ext uri="{FF2B5EF4-FFF2-40B4-BE49-F238E27FC236}">
                <a16:creationId xmlns:a16="http://schemas.microsoft.com/office/drawing/2014/main" id="{BDA34A21-0B56-933D-178F-1193B8595A50}"/>
              </a:ext>
            </a:extLst>
          </p:cNvPr>
          <p:cNvSpPr>
            <a:spLocks noGrp="1"/>
          </p:cNvSpPr>
          <p:nvPr>
            <p:ph type="title"/>
          </p:nvPr>
        </p:nvSpPr>
        <p:spPr>
          <a:xfrm>
            <a:off x="180975" y="3194050"/>
            <a:ext cx="2914650" cy="1339850"/>
          </a:xfrm>
        </p:spPr>
        <p:txBody>
          <a:bodyPr/>
          <a:lstStyle/>
          <a:p>
            <a:r>
              <a:rPr lang="en-US" b="1" spc="-150" dirty="0">
                <a:solidFill>
                  <a:srgbClr val="FF0000"/>
                </a:solidFill>
                <a:latin typeface="Century Gothic" panose="020B0502020202020204" pitchFamily="34" charset="0"/>
              </a:rPr>
              <a:t>Revenue Analysis</a:t>
            </a:r>
          </a:p>
        </p:txBody>
      </p:sp>
    </p:spTree>
    <p:extLst>
      <p:ext uri="{BB962C8B-B14F-4D97-AF65-F5344CB8AC3E}">
        <p14:creationId xmlns:p14="http://schemas.microsoft.com/office/powerpoint/2010/main" val="636074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nterfaz de usuario gráfica, Aplicación&#10;&#10;Descripción generada automáticamente">
            <a:extLst>
              <a:ext uri="{FF2B5EF4-FFF2-40B4-BE49-F238E27FC236}">
                <a16:creationId xmlns:a16="http://schemas.microsoft.com/office/drawing/2014/main" id="{C47A7B5F-7DA4-0246-14C9-4404B840FE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A86910BC-E22A-7D35-C4DD-7A9CFBA22722}"/>
              </a:ext>
            </a:extLst>
          </p:cNvPr>
          <p:cNvSpPr>
            <a:spLocks noGrp="1"/>
          </p:cNvSpPr>
          <p:nvPr>
            <p:ph type="title"/>
          </p:nvPr>
        </p:nvSpPr>
        <p:spPr>
          <a:xfrm>
            <a:off x="1879037" y="915953"/>
            <a:ext cx="7900525" cy="1095506"/>
          </a:xfrm>
        </p:spPr>
        <p:txBody>
          <a:bodyPr/>
          <a:lstStyle/>
          <a:p>
            <a:pPr algn="ctr"/>
            <a:r>
              <a:rPr lang="en-US" b="1" dirty="0">
                <a:solidFill>
                  <a:srgbClr val="FF0000"/>
                </a:solidFill>
                <a:latin typeface="Century Gothic" panose="020B0502020202020204" pitchFamily="34" charset="0"/>
              </a:rPr>
              <a:t>Marketing Channel Analysis</a:t>
            </a:r>
          </a:p>
        </p:txBody>
      </p:sp>
      <p:pic>
        <p:nvPicPr>
          <p:cNvPr id="5" name="Content Placeholder 4">
            <a:extLst>
              <a:ext uri="{FF2B5EF4-FFF2-40B4-BE49-F238E27FC236}">
                <a16:creationId xmlns:a16="http://schemas.microsoft.com/office/drawing/2014/main" id="{E16D9B68-7D96-4130-674D-C97968F8DB73}"/>
              </a:ext>
            </a:extLst>
          </p:cNvPr>
          <p:cNvPicPr>
            <a:picLocks noGrp="1" noChangeAspect="1"/>
          </p:cNvPicPr>
          <p:nvPr>
            <p:ph idx="1"/>
          </p:nvPr>
        </p:nvPicPr>
        <p:blipFill rotWithShape="1">
          <a:blip r:embed="rId4">
            <a:clrChange>
              <a:clrFrom>
                <a:srgbClr val="FFFFFF"/>
              </a:clrFrom>
              <a:clrTo>
                <a:srgbClr val="FFFFFF">
                  <a:alpha val="0"/>
                </a:srgbClr>
              </a:clrTo>
            </a:clrChange>
          </a:blip>
          <a:srcRect t="11703"/>
          <a:stretch/>
        </p:blipFill>
        <p:spPr>
          <a:xfrm>
            <a:off x="1241354" y="2011459"/>
            <a:ext cx="8928242" cy="4607791"/>
          </a:xfrm>
        </p:spPr>
      </p:pic>
    </p:spTree>
    <p:extLst>
      <p:ext uri="{BB962C8B-B14F-4D97-AF65-F5344CB8AC3E}">
        <p14:creationId xmlns:p14="http://schemas.microsoft.com/office/powerpoint/2010/main" val="653047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Un dibujo de una persona&#10;&#10;Descripción generada automáticamente con confianza baja">
            <a:extLst>
              <a:ext uri="{FF2B5EF4-FFF2-40B4-BE49-F238E27FC236}">
                <a16:creationId xmlns:a16="http://schemas.microsoft.com/office/drawing/2014/main" id="{E32117B2-53BA-827D-93B3-4B30A937B7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1935C120-A429-23DD-A794-B1C6CB786AD4}"/>
              </a:ext>
            </a:extLst>
          </p:cNvPr>
          <p:cNvSpPr>
            <a:spLocks noGrp="1"/>
          </p:cNvSpPr>
          <p:nvPr>
            <p:ph type="title"/>
          </p:nvPr>
        </p:nvSpPr>
        <p:spPr>
          <a:xfrm>
            <a:off x="838200" y="327568"/>
            <a:ext cx="10515600" cy="905377"/>
          </a:xfrm>
        </p:spPr>
        <p:txBody>
          <a:bodyPr>
            <a:normAutofit/>
          </a:bodyPr>
          <a:lstStyle/>
          <a:p>
            <a:pPr algn="ctr"/>
            <a:r>
              <a:rPr lang="en-US" sz="5400" b="1" spc="-150" dirty="0">
                <a:solidFill>
                  <a:srgbClr val="002060"/>
                </a:solidFill>
                <a:latin typeface="Century Gothic" panose="020B0502020202020204" pitchFamily="34" charset="0"/>
              </a:rPr>
              <a:t>Donor Analysis: </a:t>
            </a:r>
            <a:r>
              <a:rPr lang="en-US" sz="5400" b="1" spc="-150" dirty="0">
                <a:solidFill>
                  <a:srgbClr val="FF0000"/>
                </a:solidFill>
                <a:latin typeface="Century Gothic" panose="020B0502020202020204" pitchFamily="34" charset="0"/>
              </a:rPr>
              <a:t>Top Donors</a:t>
            </a:r>
          </a:p>
        </p:txBody>
      </p:sp>
      <p:pic>
        <p:nvPicPr>
          <p:cNvPr id="5" name="Content Placeholder 4">
            <a:extLst>
              <a:ext uri="{FF2B5EF4-FFF2-40B4-BE49-F238E27FC236}">
                <a16:creationId xmlns:a16="http://schemas.microsoft.com/office/drawing/2014/main" id="{9E656138-0CFC-51B7-6744-6D6B99E6EE28}"/>
              </a:ext>
            </a:extLst>
          </p:cNvPr>
          <p:cNvPicPr>
            <a:picLocks noGrp="1" noChangeAspect="1"/>
          </p:cNvPicPr>
          <p:nvPr>
            <p:ph idx="1"/>
          </p:nvPr>
        </p:nvPicPr>
        <p:blipFill rotWithShape="1">
          <a:blip r:embed="rId4">
            <a:clrChange>
              <a:clrFrom>
                <a:srgbClr val="FFFFFF"/>
              </a:clrFrom>
              <a:clrTo>
                <a:srgbClr val="FFFFFF">
                  <a:alpha val="0"/>
                </a:srgbClr>
              </a:clrTo>
            </a:clrChange>
          </a:blip>
          <a:srcRect l="5386" t="13431"/>
          <a:stretch/>
        </p:blipFill>
        <p:spPr>
          <a:xfrm>
            <a:off x="1904999" y="1485900"/>
            <a:ext cx="8544567" cy="4513887"/>
          </a:xfrm>
        </p:spPr>
      </p:pic>
    </p:spTree>
    <p:extLst>
      <p:ext uri="{BB962C8B-B14F-4D97-AF65-F5344CB8AC3E}">
        <p14:creationId xmlns:p14="http://schemas.microsoft.com/office/powerpoint/2010/main" val="13284453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nterfaz de usuario gráfica, Aplicación&#10;&#10;Descripción generada automáticamente">
            <a:extLst>
              <a:ext uri="{FF2B5EF4-FFF2-40B4-BE49-F238E27FC236}">
                <a16:creationId xmlns:a16="http://schemas.microsoft.com/office/drawing/2014/main" id="{0B3C73A5-BD68-23B1-2E8E-60BEA2B1C2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407CF16F-B4EE-303C-8F62-D2F28152A4A0}"/>
              </a:ext>
            </a:extLst>
          </p:cNvPr>
          <p:cNvSpPr>
            <a:spLocks noGrp="1"/>
          </p:cNvSpPr>
          <p:nvPr>
            <p:ph type="title"/>
          </p:nvPr>
        </p:nvSpPr>
        <p:spPr>
          <a:xfrm>
            <a:off x="771526" y="756922"/>
            <a:ext cx="9236638" cy="905377"/>
          </a:xfrm>
        </p:spPr>
        <p:txBody>
          <a:bodyPr>
            <a:normAutofit fontScale="90000"/>
          </a:bodyPr>
          <a:lstStyle/>
          <a:p>
            <a:pPr algn="ctr"/>
            <a:r>
              <a:rPr lang="en-US" sz="4800" b="1" spc="-150" dirty="0">
                <a:solidFill>
                  <a:srgbClr val="FF0000"/>
                </a:solidFill>
                <a:latin typeface="Century Gothic" panose="020B0502020202020204" pitchFamily="34" charset="0"/>
              </a:rPr>
              <a:t>DONOR ANALYSIS: DONOR IMPACT</a:t>
            </a:r>
          </a:p>
        </p:txBody>
      </p:sp>
      <p:pic>
        <p:nvPicPr>
          <p:cNvPr id="5" name="Content Placeholder 4">
            <a:extLst>
              <a:ext uri="{FF2B5EF4-FFF2-40B4-BE49-F238E27FC236}">
                <a16:creationId xmlns:a16="http://schemas.microsoft.com/office/drawing/2014/main" id="{F8F299D1-E76A-F7EF-3EF5-CE78181EAF96}"/>
              </a:ext>
            </a:extLst>
          </p:cNvPr>
          <p:cNvPicPr>
            <a:picLocks noGrp="1" noChangeAspect="1"/>
          </p:cNvPicPr>
          <p:nvPr>
            <p:ph idx="1"/>
          </p:nvPr>
        </p:nvPicPr>
        <p:blipFill rotWithShape="1">
          <a:blip r:embed="rId4">
            <a:clrChange>
              <a:clrFrom>
                <a:srgbClr val="FFFFFF"/>
              </a:clrFrom>
              <a:clrTo>
                <a:srgbClr val="FFFFFF">
                  <a:alpha val="0"/>
                </a:srgbClr>
              </a:clrTo>
            </a:clrChange>
          </a:blip>
          <a:srcRect t="11479"/>
          <a:stretch/>
        </p:blipFill>
        <p:spPr>
          <a:xfrm>
            <a:off x="973906" y="1814513"/>
            <a:ext cx="9470049" cy="4599505"/>
          </a:xfrm>
        </p:spPr>
      </p:pic>
    </p:spTree>
    <p:extLst>
      <p:ext uri="{BB962C8B-B14F-4D97-AF65-F5344CB8AC3E}">
        <p14:creationId xmlns:p14="http://schemas.microsoft.com/office/powerpoint/2010/main" val="733620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70B708B3-017F-9957-E942-4F24BE3725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00C3E7A0-0047-1C99-842F-17EAE0811439}"/>
              </a:ext>
            </a:extLst>
          </p:cNvPr>
          <p:cNvSpPr>
            <a:spLocks noGrp="1"/>
          </p:cNvSpPr>
          <p:nvPr>
            <p:ph type="title"/>
          </p:nvPr>
        </p:nvSpPr>
        <p:spPr>
          <a:xfrm>
            <a:off x="866274" y="2771435"/>
            <a:ext cx="10631905" cy="2185570"/>
          </a:xfrm>
        </p:spPr>
        <p:txBody>
          <a:bodyPr>
            <a:normAutofit/>
          </a:bodyPr>
          <a:lstStyle/>
          <a:p>
            <a:pPr algn="ctr"/>
            <a:r>
              <a:rPr lang="en-US" sz="6000" b="1" spc="-300" dirty="0">
                <a:solidFill>
                  <a:srgbClr val="FF0000"/>
                </a:solidFill>
                <a:latin typeface="Century Gothic" panose="020B0502020202020204" pitchFamily="34" charset="0"/>
              </a:rPr>
              <a:t>THE PUBLIC RELATIONS </a:t>
            </a:r>
            <a:br>
              <a:rPr lang="en-US" sz="6000" b="1" spc="-300" dirty="0">
                <a:solidFill>
                  <a:srgbClr val="FF0000"/>
                </a:solidFill>
                <a:latin typeface="Century Gothic" panose="020B0502020202020204" pitchFamily="34" charset="0"/>
              </a:rPr>
            </a:br>
            <a:r>
              <a:rPr lang="en-US" sz="6000" b="1" spc="-300" dirty="0">
                <a:solidFill>
                  <a:srgbClr val="FF0000"/>
                </a:solidFill>
                <a:latin typeface="Century Gothic" panose="020B0502020202020204" pitchFamily="34" charset="0"/>
              </a:rPr>
              <a:t>&amp; DEVELOPMENT COMMITTEE</a:t>
            </a:r>
          </a:p>
        </p:txBody>
      </p:sp>
    </p:spTree>
    <p:extLst>
      <p:ext uri="{BB962C8B-B14F-4D97-AF65-F5344CB8AC3E}">
        <p14:creationId xmlns:p14="http://schemas.microsoft.com/office/powerpoint/2010/main" val="28953542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exto&#10;&#10;Descripción generada automáticamente">
            <a:extLst>
              <a:ext uri="{FF2B5EF4-FFF2-40B4-BE49-F238E27FC236}">
                <a16:creationId xmlns:a16="http://schemas.microsoft.com/office/drawing/2014/main" id="{74F92957-1DF8-58A4-E278-E2A68537BA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pic>
        <p:nvPicPr>
          <p:cNvPr id="5" name="Content Placeholder 4">
            <a:extLst>
              <a:ext uri="{FF2B5EF4-FFF2-40B4-BE49-F238E27FC236}">
                <a16:creationId xmlns:a16="http://schemas.microsoft.com/office/drawing/2014/main" id="{BA209713-D403-1DFA-92D3-27B47A2C5006}"/>
              </a:ext>
            </a:extLst>
          </p:cNvPr>
          <p:cNvPicPr>
            <a:picLocks noGrp="1" noChangeAspect="1"/>
          </p:cNvPicPr>
          <p:nvPr>
            <p:ph idx="1"/>
          </p:nvPr>
        </p:nvPicPr>
        <p:blipFill rotWithShape="1">
          <a:blip r:embed="rId4"/>
          <a:srcRect t="8747" b="2081"/>
          <a:stretch/>
        </p:blipFill>
        <p:spPr>
          <a:xfrm>
            <a:off x="2680806" y="1800226"/>
            <a:ext cx="9082355" cy="4572000"/>
          </a:xfrm>
        </p:spPr>
      </p:pic>
      <p:sp>
        <p:nvSpPr>
          <p:cNvPr id="2" name="Title 1">
            <a:extLst>
              <a:ext uri="{FF2B5EF4-FFF2-40B4-BE49-F238E27FC236}">
                <a16:creationId xmlns:a16="http://schemas.microsoft.com/office/drawing/2014/main" id="{A63B8397-2493-9293-2077-158D92D93E85}"/>
              </a:ext>
            </a:extLst>
          </p:cNvPr>
          <p:cNvSpPr>
            <a:spLocks noGrp="1"/>
          </p:cNvSpPr>
          <p:nvPr>
            <p:ph type="title"/>
          </p:nvPr>
        </p:nvSpPr>
        <p:spPr>
          <a:xfrm>
            <a:off x="590550" y="3346450"/>
            <a:ext cx="3086100" cy="1325563"/>
          </a:xfrm>
        </p:spPr>
        <p:txBody>
          <a:bodyPr/>
          <a:lstStyle/>
          <a:p>
            <a:r>
              <a:rPr lang="en-US" b="1" dirty="0">
                <a:solidFill>
                  <a:srgbClr val="FF0000"/>
                </a:solidFill>
                <a:latin typeface="Century Gothic" panose="020B0502020202020204" pitchFamily="34" charset="0"/>
              </a:rPr>
              <a:t>Donation Feed</a:t>
            </a:r>
          </a:p>
        </p:txBody>
      </p:sp>
    </p:spTree>
    <p:extLst>
      <p:ext uri="{BB962C8B-B14F-4D97-AF65-F5344CB8AC3E}">
        <p14:creationId xmlns:p14="http://schemas.microsoft.com/office/powerpoint/2010/main" val="29569536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Un dibujo de una persona&#10;&#10;Descripción generada automáticamente con confianza baja">
            <a:extLst>
              <a:ext uri="{FF2B5EF4-FFF2-40B4-BE49-F238E27FC236}">
                <a16:creationId xmlns:a16="http://schemas.microsoft.com/office/drawing/2014/main" id="{AA540DEE-60FA-BA8A-59A4-DF2557B27C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BFA4A532-8C6D-469A-E6C7-B64687CE383A}"/>
              </a:ext>
            </a:extLst>
          </p:cNvPr>
          <p:cNvSpPr>
            <a:spLocks noGrp="1"/>
          </p:cNvSpPr>
          <p:nvPr>
            <p:ph type="title"/>
          </p:nvPr>
        </p:nvSpPr>
        <p:spPr>
          <a:xfrm>
            <a:off x="838200" y="337093"/>
            <a:ext cx="10515600" cy="905377"/>
          </a:xfrm>
        </p:spPr>
        <p:txBody>
          <a:bodyPr>
            <a:normAutofit fontScale="90000"/>
          </a:bodyPr>
          <a:lstStyle/>
          <a:p>
            <a:pPr algn="ctr"/>
            <a:r>
              <a:rPr lang="en-US" b="1" dirty="0">
                <a:solidFill>
                  <a:srgbClr val="FF0000"/>
                </a:solidFill>
                <a:latin typeface="Century Gothic" panose="020B0502020202020204" pitchFamily="34" charset="0"/>
              </a:rPr>
              <a:t>DONATION FEED: </a:t>
            </a:r>
            <a:r>
              <a:rPr lang="en-US" b="1" dirty="0">
                <a:solidFill>
                  <a:srgbClr val="FFC000"/>
                </a:solidFill>
                <a:latin typeface="Century Gothic" panose="020B0502020202020204" pitchFamily="34" charset="0"/>
              </a:rPr>
              <a:t>HIGH VALUE DONORS</a:t>
            </a:r>
          </a:p>
        </p:txBody>
      </p:sp>
      <p:pic>
        <p:nvPicPr>
          <p:cNvPr id="5" name="Content Placeholder 4">
            <a:extLst>
              <a:ext uri="{FF2B5EF4-FFF2-40B4-BE49-F238E27FC236}">
                <a16:creationId xmlns:a16="http://schemas.microsoft.com/office/drawing/2014/main" id="{B334F061-F03E-4EAD-6A50-F121BB19B4C5}"/>
              </a:ext>
            </a:extLst>
          </p:cNvPr>
          <p:cNvPicPr>
            <a:picLocks noGrp="1" noChangeAspect="1"/>
          </p:cNvPicPr>
          <p:nvPr>
            <p:ph idx="1"/>
          </p:nvPr>
        </p:nvPicPr>
        <p:blipFill rotWithShape="1">
          <a:blip r:embed="rId4">
            <a:clrChange>
              <a:clrFrom>
                <a:srgbClr val="FFFFFF"/>
              </a:clrFrom>
              <a:clrTo>
                <a:srgbClr val="FFFFFF">
                  <a:alpha val="0"/>
                </a:srgbClr>
              </a:clrTo>
            </a:clrChange>
          </a:blip>
          <a:srcRect l="4589" t="10048" b="1944"/>
          <a:stretch/>
        </p:blipFill>
        <p:spPr>
          <a:xfrm>
            <a:off x="1866900" y="1238250"/>
            <a:ext cx="8665610" cy="4695825"/>
          </a:xfrm>
        </p:spPr>
      </p:pic>
    </p:spTree>
    <p:extLst>
      <p:ext uri="{BB962C8B-B14F-4D97-AF65-F5344CB8AC3E}">
        <p14:creationId xmlns:p14="http://schemas.microsoft.com/office/powerpoint/2010/main" val="1154239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662184A-3CA3-4DFA-104C-CEAC160A48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7299F666-D6E4-AD9E-5E59-44330AB41005}"/>
              </a:ext>
            </a:extLst>
          </p:cNvPr>
          <p:cNvSpPr>
            <a:spLocks noGrp="1"/>
          </p:cNvSpPr>
          <p:nvPr>
            <p:ph type="title"/>
          </p:nvPr>
        </p:nvSpPr>
        <p:spPr>
          <a:xfrm>
            <a:off x="714375" y="616543"/>
            <a:ext cx="10515600" cy="1325563"/>
          </a:xfrm>
        </p:spPr>
        <p:txBody>
          <a:bodyPr/>
          <a:lstStyle/>
          <a:p>
            <a:pPr algn="ctr"/>
            <a:r>
              <a:rPr lang="en-US" b="1" dirty="0">
                <a:solidFill>
                  <a:srgbClr val="FFC000"/>
                </a:solidFill>
                <a:latin typeface="Century Gothic" panose="020B0502020202020204" pitchFamily="34" charset="0"/>
              </a:rPr>
              <a:t>Donation Feed: </a:t>
            </a:r>
            <a:r>
              <a:rPr lang="en-US" b="1" dirty="0">
                <a:solidFill>
                  <a:srgbClr val="FF0000"/>
                </a:solidFill>
                <a:latin typeface="Century Gothic" panose="020B0502020202020204" pitchFamily="34" charset="0"/>
              </a:rPr>
              <a:t>New Donors</a:t>
            </a:r>
          </a:p>
        </p:txBody>
      </p:sp>
      <p:pic>
        <p:nvPicPr>
          <p:cNvPr id="5" name="Content Placeholder 4">
            <a:extLst>
              <a:ext uri="{FF2B5EF4-FFF2-40B4-BE49-F238E27FC236}">
                <a16:creationId xmlns:a16="http://schemas.microsoft.com/office/drawing/2014/main" id="{11682699-D931-53B7-93EE-7AB8FD32A411}"/>
              </a:ext>
            </a:extLst>
          </p:cNvPr>
          <p:cNvPicPr>
            <a:picLocks noGrp="1" noChangeAspect="1"/>
          </p:cNvPicPr>
          <p:nvPr>
            <p:ph idx="1"/>
          </p:nvPr>
        </p:nvPicPr>
        <p:blipFill rotWithShape="1">
          <a:blip r:embed="rId4">
            <a:clrChange>
              <a:clrFrom>
                <a:srgbClr val="FFFFFF"/>
              </a:clrFrom>
              <a:clrTo>
                <a:srgbClr val="FFFFFF">
                  <a:alpha val="0"/>
                </a:srgbClr>
              </a:clrTo>
            </a:clrChange>
          </a:blip>
          <a:srcRect t="9909" b="2178"/>
          <a:stretch/>
        </p:blipFill>
        <p:spPr>
          <a:xfrm>
            <a:off x="1457218" y="1690688"/>
            <a:ext cx="9277564" cy="4752975"/>
          </a:xfrm>
        </p:spPr>
      </p:pic>
    </p:spTree>
    <p:extLst>
      <p:ext uri="{BB962C8B-B14F-4D97-AF65-F5344CB8AC3E}">
        <p14:creationId xmlns:p14="http://schemas.microsoft.com/office/powerpoint/2010/main" val="39050850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6C4A5EC-9BEF-0721-0FA5-055F0B40B0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FD582757-7FD4-8D29-443B-D4E8212FCE5B}"/>
              </a:ext>
            </a:extLst>
          </p:cNvPr>
          <p:cNvSpPr>
            <a:spLocks noGrp="1"/>
          </p:cNvSpPr>
          <p:nvPr>
            <p:ph type="title"/>
          </p:nvPr>
        </p:nvSpPr>
        <p:spPr>
          <a:xfrm>
            <a:off x="752475" y="289960"/>
            <a:ext cx="10515600" cy="995915"/>
          </a:xfrm>
        </p:spPr>
        <p:txBody>
          <a:bodyPr/>
          <a:lstStyle/>
          <a:p>
            <a:pPr algn="ctr"/>
            <a:r>
              <a:rPr lang="en-US" b="1" dirty="0">
                <a:solidFill>
                  <a:srgbClr val="FF0000"/>
                </a:solidFill>
                <a:latin typeface="Century Gothic" panose="020B0502020202020204" pitchFamily="34" charset="0"/>
              </a:rPr>
              <a:t>REVENUE MAP &amp; ZIP CODE ANALYSIS</a:t>
            </a:r>
          </a:p>
        </p:txBody>
      </p:sp>
      <p:pic>
        <p:nvPicPr>
          <p:cNvPr id="5" name="Content Placeholder 4">
            <a:extLst>
              <a:ext uri="{FF2B5EF4-FFF2-40B4-BE49-F238E27FC236}">
                <a16:creationId xmlns:a16="http://schemas.microsoft.com/office/drawing/2014/main" id="{3EEBF52E-AD40-6DDF-A35A-8F5C100E3E77}"/>
              </a:ext>
            </a:extLst>
          </p:cNvPr>
          <p:cNvPicPr>
            <a:picLocks noGrp="1" noChangeAspect="1"/>
          </p:cNvPicPr>
          <p:nvPr>
            <p:ph idx="1"/>
          </p:nvPr>
        </p:nvPicPr>
        <p:blipFill rotWithShape="1">
          <a:blip r:embed="rId4">
            <a:clrChange>
              <a:clrFrom>
                <a:srgbClr val="FFFFFF"/>
              </a:clrFrom>
              <a:clrTo>
                <a:srgbClr val="FFFFFF">
                  <a:alpha val="0"/>
                </a:srgbClr>
              </a:clrTo>
            </a:clrChange>
          </a:blip>
          <a:srcRect t="9452"/>
          <a:stretch/>
        </p:blipFill>
        <p:spPr>
          <a:xfrm>
            <a:off x="1608548" y="1285875"/>
            <a:ext cx="9195371" cy="4770424"/>
          </a:xfrm>
        </p:spPr>
      </p:pic>
    </p:spTree>
    <p:extLst>
      <p:ext uri="{BB962C8B-B14F-4D97-AF65-F5344CB8AC3E}">
        <p14:creationId xmlns:p14="http://schemas.microsoft.com/office/powerpoint/2010/main" val="36846481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28515A5E-A8B9-E436-93A4-1CE9E0A77A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948"/>
            <a:ext cx="12192000" cy="6852052"/>
          </a:xfrm>
          <a:prstGeom prst="rect">
            <a:avLst/>
          </a:prstGeom>
        </p:spPr>
      </p:pic>
      <p:sp>
        <p:nvSpPr>
          <p:cNvPr id="2" name="Title 1">
            <a:extLst>
              <a:ext uri="{FF2B5EF4-FFF2-40B4-BE49-F238E27FC236}">
                <a16:creationId xmlns:a16="http://schemas.microsoft.com/office/drawing/2014/main" id="{89EE8544-A7B0-1E06-91F9-617E9EE5F291}"/>
              </a:ext>
            </a:extLst>
          </p:cNvPr>
          <p:cNvSpPr>
            <a:spLocks noGrp="1"/>
          </p:cNvSpPr>
          <p:nvPr>
            <p:ph type="title"/>
          </p:nvPr>
        </p:nvSpPr>
        <p:spPr>
          <a:xfrm>
            <a:off x="685800" y="3002547"/>
            <a:ext cx="10515600" cy="1325563"/>
          </a:xfrm>
        </p:spPr>
        <p:txBody>
          <a:bodyPr>
            <a:normAutofit/>
          </a:bodyPr>
          <a:lstStyle/>
          <a:p>
            <a:pPr algn="ctr"/>
            <a:r>
              <a:rPr lang="en-US" sz="7200" b="1" dirty="0">
                <a:solidFill>
                  <a:srgbClr val="FF0000"/>
                </a:solidFill>
                <a:latin typeface="Century Gothic" panose="020B0502020202020204" pitchFamily="34" charset="0"/>
              </a:rPr>
              <a:t>THANK YOU!</a:t>
            </a:r>
          </a:p>
        </p:txBody>
      </p:sp>
    </p:spTree>
    <p:extLst>
      <p:ext uri="{BB962C8B-B14F-4D97-AF65-F5344CB8AC3E}">
        <p14:creationId xmlns:p14="http://schemas.microsoft.com/office/powerpoint/2010/main" val="2102513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AD825D41-B960-BB63-A954-88068E7764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AEA63ECF-6532-153C-AD97-A43B32219BBB}"/>
              </a:ext>
            </a:extLst>
          </p:cNvPr>
          <p:cNvSpPr>
            <a:spLocks noGrp="1"/>
          </p:cNvSpPr>
          <p:nvPr>
            <p:ph type="title"/>
          </p:nvPr>
        </p:nvSpPr>
        <p:spPr>
          <a:xfrm>
            <a:off x="231774" y="1375496"/>
            <a:ext cx="10115383" cy="1114424"/>
          </a:xfrm>
        </p:spPr>
        <p:txBody>
          <a:bodyPr>
            <a:normAutofit/>
          </a:bodyPr>
          <a:lstStyle/>
          <a:p>
            <a:r>
              <a:rPr lang="en-US" sz="3600" b="1" spc="-150" dirty="0">
                <a:solidFill>
                  <a:srgbClr val="FF0000"/>
                </a:solidFill>
                <a:latin typeface="Century Gothic" panose="020B0502020202020204" pitchFamily="34" charset="0"/>
              </a:rPr>
              <a:t>ADVISORY BOARD DEVELOPMENT COMMITTEE</a:t>
            </a:r>
          </a:p>
        </p:txBody>
      </p:sp>
      <p:sp>
        <p:nvSpPr>
          <p:cNvPr id="3" name="Content Placeholder 2">
            <a:extLst>
              <a:ext uri="{FF2B5EF4-FFF2-40B4-BE49-F238E27FC236}">
                <a16:creationId xmlns:a16="http://schemas.microsoft.com/office/drawing/2014/main" id="{36D5110D-5B2A-CC59-F16D-6137B29B7EEA}"/>
              </a:ext>
            </a:extLst>
          </p:cNvPr>
          <p:cNvSpPr>
            <a:spLocks noGrp="1"/>
          </p:cNvSpPr>
          <p:nvPr>
            <p:ph idx="1"/>
          </p:nvPr>
        </p:nvSpPr>
        <p:spPr>
          <a:xfrm>
            <a:off x="231775" y="2314744"/>
            <a:ext cx="11728450" cy="4158246"/>
          </a:xfrm>
        </p:spPr>
        <p:txBody>
          <a:bodyPr>
            <a:normAutofit/>
          </a:bodyPr>
          <a:lstStyle/>
          <a:p>
            <a:pPr marL="0" indent="0" algn="just">
              <a:buNone/>
            </a:pPr>
            <a:r>
              <a:rPr lang="en-US" sz="2400" dirty="0">
                <a:solidFill>
                  <a:srgbClr val="002060"/>
                </a:solidFill>
                <a:latin typeface="Century Gothic" panose="020B0502020202020204" pitchFamily="34" charset="0"/>
              </a:rPr>
              <a:t>Public Relations and Development Committee: To raise positive brand visibility of the Army’s work in the community, to support the effective recruitment and use of volunteers to engage all generations in the Army’s ministry, and to assist staff in raising critically needed resources – especially major gifts from individuals, corporations, foundations and government.. The committee assists The Salvation Army in promoting its work to the community through door-opening to media connections, advising and assisting for the effective use of various media outlets, and through networking and events. The committee may choose to focus on developing and managing one or more major fund-raising events each year to benefit the work of The Salvation Army. </a:t>
            </a:r>
          </a:p>
        </p:txBody>
      </p:sp>
    </p:spTree>
    <p:extLst>
      <p:ext uri="{BB962C8B-B14F-4D97-AF65-F5344CB8AC3E}">
        <p14:creationId xmlns:p14="http://schemas.microsoft.com/office/powerpoint/2010/main" val="132729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AD825D41-B960-BB63-A954-88068E7764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3" name="Content Placeholder 2">
            <a:extLst>
              <a:ext uri="{FF2B5EF4-FFF2-40B4-BE49-F238E27FC236}">
                <a16:creationId xmlns:a16="http://schemas.microsoft.com/office/drawing/2014/main" id="{36D5110D-5B2A-CC59-F16D-6137B29B7EEA}"/>
              </a:ext>
            </a:extLst>
          </p:cNvPr>
          <p:cNvSpPr>
            <a:spLocks noGrp="1"/>
          </p:cNvSpPr>
          <p:nvPr>
            <p:ph idx="1"/>
          </p:nvPr>
        </p:nvSpPr>
        <p:spPr>
          <a:xfrm>
            <a:off x="231775" y="2411000"/>
            <a:ext cx="11728450" cy="4362783"/>
          </a:xfrm>
        </p:spPr>
        <p:txBody>
          <a:bodyPr>
            <a:normAutofit/>
          </a:bodyPr>
          <a:lstStyle/>
          <a:p>
            <a:pPr marL="0" indent="0" algn="just">
              <a:buNone/>
            </a:pPr>
            <a:r>
              <a:rPr lang="en-US" sz="2400" dirty="0">
                <a:solidFill>
                  <a:srgbClr val="002060"/>
                </a:solidFill>
                <a:latin typeface="Century Gothic" panose="020B0502020202020204" pitchFamily="34" charset="0"/>
              </a:rPr>
              <a:t>The Public Relations and Development Committee often forms sub-committees, each with its strategic focus (e.g. running a major event, developing a public relations strategy, supporting the Christmas fund raising campaign, securing individual major gifts, increasing corporate giving, or promoting planned giving and endowment, etc.). The Public Relations and Development Committee assists staff with planning for fund raising and recommends specific fund-raising goals for the board’s own giving and fund-raising efforts. The committee should work with the chair of the board and the Representative to set a board fund raising goal for each year, including a minimum “give or raise” financial requirement for each board member, membership and their peer networks……………….</a:t>
            </a:r>
          </a:p>
        </p:txBody>
      </p:sp>
      <p:sp>
        <p:nvSpPr>
          <p:cNvPr id="4" name="Title 1">
            <a:extLst>
              <a:ext uri="{FF2B5EF4-FFF2-40B4-BE49-F238E27FC236}">
                <a16:creationId xmlns:a16="http://schemas.microsoft.com/office/drawing/2014/main" id="{7E643382-6284-BE59-8A72-2C093E482D88}"/>
              </a:ext>
            </a:extLst>
          </p:cNvPr>
          <p:cNvSpPr txBox="1">
            <a:spLocks/>
          </p:cNvSpPr>
          <p:nvPr/>
        </p:nvSpPr>
        <p:spPr>
          <a:xfrm>
            <a:off x="231774" y="1375496"/>
            <a:ext cx="10115383" cy="111442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spc="-150">
                <a:solidFill>
                  <a:srgbClr val="FF0000"/>
                </a:solidFill>
                <a:latin typeface="Century Gothic" panose="020B0502020202020204" pitchFamily="34" charset="0"/>
              </a:rPr>
              <a:t>ADVISORY BOARD DEVELOPMENT COMMITTEE</a:t>
            </a:r>
            <a:endParaRPr lang="en-US" sz="3600" b="1" spc="-150"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1136625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04E5564B-879F-1E0E-16D5-3744F17C75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DE3BBBD2-5CBA-BEE1-705D-04A66E423E50}"/>
              </a:ext>
            </a:extLst>
          </p:cNvPr>
          <p:cNvSpPr>
            <a:spLocks noGrp="1"/>
          </p:cNvSpPr>
          <p:nvPr>
            <p:ph type="title"/>
          </p:nvPr>
        </p:nvSpPr>
        <p:spPr>
          <a:xfrm>
            <a:off x="372979" y="1536867"/>
            <a:ext cx="11298321" cy="1325563"/>
          </a:xfrm>
        </p:spPr>
        <p:txBody>
          <a:bodyPr>
            <a:normAutofit fontScale="90000"/>
          </a:bodyPr>
          <a:lstStyle/>
          <a:p>
            <a:pPr algn="ctr"/>
            <a:r>
              <a:rPr lang="en-US" b="1" spc="-150" dirty="0">
                <a:solidFill>
                  <a:schemeClr val="bg1">
                    <a:lumMod val="95000"/>
                  </a:schemeClr>
                </a:solidFill>
                <a:latin typeface="Century Gothic" panose="020B0502020202020204" pitchFamily="34" charset="0"/>
              </a:rPr>
              <a:t>ADVISORY BOARD DEVELOPMENT COMMITTEE </a:t>
            </a:r>
            <a:br>
              <a:rPr lang="en-US" b="1" spc="-150" dirty="0">
                <a:solidFill>
                  <a:schemeClr val="bg1">
                    <a:lumMod val="95000"/>
                  </a:schemeClr>
                </a:solidFill>
                <a:latin typeface="Century Gothic" panose="020B0502020202020204" pitchFamily="34" charset="0"/>
              </a:rPr>
            </a:br>
            <a:r>
              <a:rPr lang="en-US" b="1" spc="-150" dirty="0">
                <a:solidFill>
                  <a:schemeClr val="bg1">
                    <a:lumMod val="95000"/>
                  </a:schemeClr>
                </a:solidFill>
                <a:latin typeface="Century Gothic" panose="020B0502020202020204" pitchFamily="34" charset="0"/>
              </a:rPr>
              <a:t>(Simple Definition)</a:t>
            </a:r>
          </a:p>
        </p:txBody>
      </p:sp>
      <p:sp>
        <p:nvSpPr>
          <p:cNvPr id="3" name="Content Placeholder 2">
            <a:extLst>
              <a:ext uri="{FF2B5EF4-FFF2-40B4-BE49-F238E27FC236}">
                <a16:creationId xmlns:a16="http://schemas.microsoft.com/office/drawing/2014/main" id="{2730C90A-C1D3-DFA6-7ABA-EE6511F7D8C1}"/>
              </a:ext>
            </a:extLst>
          </p:cNvPr>
          <p:cNvSpPr>
            <a:spLocks noGrp="1"/>
          </p:cNvSpPr>
          <p:nvPr>
            <p:ph idx="1"/>
          </p:nvPr>
        </p:nvSpPr>
        <p:spPr>
          <a:xfrm>
            <a:off x="838200" y="3040816"/>
            <a:ext cx="10515600" cy="3384049"/>
          </a:xfrm>
        </p:spPr>
        <p:txBody>
          <a:bodyPr>
            <a:normAutofit fontScale="92500" lnSpcReduction="10000"/>
          </a:bodyPr>
          <a:lstStyle/>
          <a:p>
            <a:pPr marL="0" indent="0" algn="just">
              <a:buNone/>
            </a:pPr>
            <a:r>
              <a:rPr lang="en-US" dirty="0">
                <a:solidFill>
                  <a:srgbClr val="002060"/>
                </a:solidFill>
                <a:latin typeface="Century Gothic" panose="020B0502020202020204" pitchFamily="34" charset="0"/>
              </a:rPr>
              <a:t>Public Relations and Development Committee:  To openly speak about The Salvation Army in their community and sphere of influence with the purpose of securing monetary or resource support in order to further the mission of The Salvation Army.  </a:t>
            </a:r>
          </a:p>
          <a:p>
            <a:pPr marL="0" indent="0" algn="just">
              <a:buNone/>
            </a:pPr>
            <a:r>
              <a:rPr lang="en-US" dirty="0">
                <a:solidFill>
                  <a:srgbClr val="002060"/>
                </a:solidFill>
                <a:latin typeface="Century Gothic" panose="020B0502020202020204" pitchFamily="34" charset="0"/>
              </a:rPr>
              <a:t>To encourage their community and sphere of influence to become knowledgeable about the work performed by The Salvation Army and create opportunities for involvement (volunteerism) and engagement (events and mission driven showcases).</a:t>
            </a:r>
          </a:p>
        </p:txBody>
      </p:sp>
    </p:spTree>
    <p:extLst>
      <p:ext uri="{BB962C8B-B14F-4D97-AF65-F5344CB8AC3E}">
        <p14:creationId xmlns:p14="http://schemas.microsoft.com/office/powerpoint/2010/main" val="1094577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E205F10C-D59A-18D8-6E2D-60BF58AC5C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66C15398-0842-B8EF-FE73-0F50FCE4E695}"/>
              </a:ext>
            </a:extLst>
          </p:cNvPr>
          <p:cNvSpPr>
            <a:spLocks noGrp="1"/>
          </p:cNvSpPr>
          <p:nvPr>
            <p:ph type="title"/>
          </p:nvPr>
        </p:nvSpPr>
        <p:spPr>
          <a:xfrm>
            <a:off x="838200" y="1847601"/>
            <a:ext cx="10515600" cy="1325563"/>
          </a:xfrm>
        </p:spPr>
        <p:txBody>
          <a:bodyPr/>
          <a:lstStyle/>
          <a:p>
            <a:r>
              <a:rPr lang="en-US" b="1" spc="-150" dirty="0">
                <a:solidFill>
                  <a:srgbClr val="FF0000"/>
                </a:solidFill>
                <a:latin typeface="Century Gothic" panose="020B0502020202020204" pitchFamily="34" charset="0"/>
              </a:rPr>
              <a:t>Public Relations and Development Committee: </a:t>
            </a:r>
            <a:r>
              <a:rPr lang="en-US" b="1" spc="-150" dirty="0">
                <a:solidFill>
                  <a:srgbClr val="002060"/>
                </a:solidFill>
                <a:latin typeface="Century Gothic" panose="020B0502020202020204" pitchFamily="34" charset="0"/>
              </a:rPr>
              <a:t>Member Attributes </a:t>
            </a:r>
          </a:p>
        </p:txBody>
      </p:sp>
      <p:sp>
        <p:nvSpPr>
          <p:cNvPr id="3" name="Content Placeholder 2">
            <a:extLst>
              <a:ext uri="{FF2B5EF4-FFF2-40B4-BE49-F238E27FC236}">
                <a16:creationId xmlns:a16="http://schemas.microsoft.com/office/drawing/2014/main" id="{BF9243B1-EBC7-DF31-DAF5-67D93B8FFE62}"/>
              </a:ext>
            </a:extLst>
          </p:cNvPr>
          <p:cNvSpPr>
            <a:spLocks noGrp="1"/>
          </p:cNvSpPr>
          <p:nvPr>
            <p:ph idx="1"/>
          </p:nvPr>
        </p:nvSpPr>
        <p:spPr>
          <a:xfrm>
            <a:off x="838200" y="3449890"/>
            <a:ext cx="10515600" cy="2751639"/>
          </a:xfrm>
        </p:spPr>
        <p:txBody>
          <a:bodyPr>
            <a:normAutofit/>
          </a:bodyPr>
          <a:lstStyle/>
          <a:p>
            <a:pPr algn="just"/>
            <a:r>
              <a:rPr lang="en-US" sz="2600" dirty="0">
                <a:latin typeface="Century Gothic" panose="020B0502020202020204" pitchFamily="34" charset="0"/>
              </a:rPr>
              <a:t>Outgoing individuals who enjoy speaking out loud to people</a:t>
            </a:r>
          </a:p>
          <a:p>
            <a:pPr algn="just"/>
            <a:r>
              <a:rPr lang="en-US" sz="2600" dirty="0">
                <a:latin typeface="Century Gothic" panose="020B0502020202020204" pitchFamily="34" charset="0"/>
              </a:rPr>
              <a:t>Community connectors – people who know people</a:t>
            </a:r>
          </a:p>
          <a:p>
            <a:pPr algn="just"/>
            <a:r>
              <a:rPr lang="en-US" sz="2600" dirty="0">
                <a:latin typeface="Century Gothic" panose="020B0502020202020204" pitchFamily="34" charset="0"/>
              </a:rPr>
              <a:t>Active board members who want to showcase TSA mission to family, friends, coworkers, business associates, civic groups, church congregation, professional organizations, and others who need to understand the impact of TSA in their community</a:t>
            </a:r>
          </a:p>
        </p:txBody>
      </p:sp>
    </p:spTree>
    <p:extLst>
      <p:ext uri="{BB962C8B-B14F-4D97-AF65-F5344CB8AC3E}">
        <p14:creationId xmlns:p14="http://schemas.microsoft.com/office/powerpoint/2010/main" val="2604632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32C28746-9C4A-1FA4-B3B2-741F920057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9" y="0"/>
            <a:ext cx="12183782" cy="6858000"/>
          </a:xfrm>
          <a:prstGeom prst="rect">
            <a:avLst/>
          </a:prstGeom>
        </p:spPr>
      </p:pic>
      <p:sp>
        <p:nvSpPr>
          <p:cNvPr id="2" name="Title 1">
            <a:extLst>
              <a:ext uri="{FF2B5EF4-FFF2-40B4-BE49-F238E27FC236}">
                <a16:creationId xmlns:a16="http://schemas.microsoft.com/office/drawing/2014/main" id="{4BF076E9-B580-6DB0-5A6A-31C5E485638E}"/>
              </a:ext>
            </a:extLst>
          </p:cNvPr>
          <p:cNvSpPr>
            <a:spLocks noGrp="1"/>
          </p:cNvSpPr>
          <p:nvPr>
            <p:ph type="title"/>
          </p:nvPr>
        </p:nvSpPr>
        <p:spPr>
          <a:xfrm>
            <a:off x="838200" y="1953531"/>
            <a:ext cx="10515600" cy="1325563"/>
          </a:xfrm>
        </p:spPr>
        <p:txBody>
          <a:bodyPr/>
          <a:lstStyle/>
          <a:p>
            <a:r>
              <a:rPr lang="en-US" b="1" dirty="0">
                <a:solidFill>
                  <a:schemeClr val="bg1"/>
                </a:solidFill>
                <a:latin typeface="Century Gothic" panose="020B0502020202020204" pitchFamily="34" charset="0"/>
              </a:rPr>
              <a:t>Public Relations and Development Committee: </a:t>
            </a:r>
            <a:r>
              <a:rPr lang="en-US" b="1" dirty="0">
                <a:solidFill>
                  <a:srgbClr val="FFC000"/>
                </a:solidFill>
                <a:latin typeface="Century Gothic" panose="020B0502020202020204" pitchFamily="34" charset="0"/>
              </a:rPr>
              <a:t>Expectations</a:t>
            </a:r>
          </a:p>
        </p:txBody>
      </p:sp>
      <p:sp>
        <p:nvSpPr>
          <p:cNvPr id="3" name="Content Placeholder 2">
            <a:extLst>
              <a:ext uri="{FF2B5EF4-FFF2-40B4-BE49-F238E27FC236}">
                <a16:creationId xmlns:a16="http://schemas.microsoft.com/office/drawing/2014/main" id="{058B4E21-7752-4231-A25C-64B9405147E4}"/>
              </a:ext>
            </a:extLst>
          </p:cNvPr>
          <p:cNvSpPr>
            <a:spLocks noGrp="1"/>
          </p:cNvSpPr>
          <p:nvPr>
            <p:ph idx="1"/>
          </p:nvPr>
        </p:nvSpPr>
        <p:spPr>
          <a:xfrm>
            <a:off x="838200" y="3697456"/>
            <a:ext cx="10515600" cy="2079401"/>
          </a:xfrm>
        </p:spPr>
        <p:txBody>
          <a:bodyPr/>
          <a:lstStyle/>
          <a:p>
            <a:r>
              <a:rPr lang="en-US" dirty="0">
                <a:solidFill>
                  <a:srgbClr val="FFC000"/>
                </a:solidFill>
                <a:latin typeface="Century Gothic" panose="020B0502020202020204" pitchFamily="34" charset="0"/>
              </a:rPr>
              <a:t>Attend Meetings and Events</a:t>
            </a:r>
          </a:p>
          <a:p>
            <a:r>
              <a:rPr lang="en-US" dirty="0">
                <a:solidFill>
                  <a:srgbClr val="FFC000"/>
                </a:solidFill>
                <a:latin typeface="Century Gothic" panose="020B0502020202020204" pitchFamily="34" charset="0"/>
              </a:rPr>
              <a:t>Follow through on any action items assigned</a:t>
            </a:r>
          </a:p>
          <a:p>
            <a:r>
              <a:rPr lang="en-US" dirty="0">
                <a:solidFill>
                  <a:srgbClr val="FFC000"/>
                </a:solidFill>
                <a:latin typeface="Century Gothic" panose="020B0502020202020204" pitchFamily="34" charset="0"/>
              </a:rPr>
              <a:t>Be active in extending invitations for awareness and engagement</a:t>
            </a:r>
          </a:p>
          <a:p>
            <a:endParaRPr lang="en-US" dirty="0">
              <a:solidFill>
                <a:srgbClr val="FFC000"/>
              </a:solidFill>
              <a:latin typeface="Century Gothic" panose="020B0502020202020204" pitchFamily="34" charset="0"/>
            </a:endParaRPr>
          </a:p>
          <a:p>
            <a:endParaRPr lang="en-US" dirty="0">
              <a:solidFill>
                <a:srgbClr val="FFC000"/>
              </a:solidFill>
              <a:latin typeface="Century Gothic" panose="020B0502020202020204" pitchFamily="34" charset="0"/>
            </a:endParaRPr>
          </a:p>
        </p:txBody>
      </p:sp>
    </p:spTree>
    <p:extLst>
      <p:ext uri="{BB962C8B-B14F-4D97-AF65-F5344CB8AC3E}">
        <p14:creationId xmlns:p14="http://schemas.microsoft.com/office/powerpoint/2010/main" val="360036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CF33B492-6F5F-EECD-629F-823A776BE8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9FD334CC-1381-2E55-1380-FEDDA0F42F11}"/>
              </a:ext>
            </a:extLst>
          </p:cNvPr>
          <p:cNvSpPr>
            <a:spLocks noGrp="1"/>
          </p:cNvSpPr>
          <p:nvPr>
            <p:ph type="title"/>
          </p:nvPr>
        </p:nvSpPr>
        <p:spPr>
          <a:xfrm>
            <a:off x="838200" y="1085888"/>
            <a:ext cx="10515600" cy="1325563"/>
          </a:xfrm>
        </p:spPr>
        <p:txBody>
          <a:bodyPr>
            <a:normAutofit fontScale="90000"/>
          </a:bodyPr>
          <a:lstStyle/>
          <a:p>
            <a:r>
              <a:rPr lang="en-US" sz="4800" b="1" dirty="0">
                <a:solidFill>
                  <a:srgbClr val="FF0000"/>
                </a:solidFill>
                <a:latin typeface="Century Gothic" panose="020B0502020202020204" pitchFamily="34" charset="0"/>
              </a:rPr>
              <a:t>Public Relations and Development Committee: </a:t>
            </a:r>
            <a:r>
              <a:rPr lang="en-US" sz="4800" b="1" dirty="0">
                <a:latin typeface="Century Gothic" panose="020B0502020202020204" pitchFamily="34" charset="0"/>
              </a:rPr>
              <a:t>The What &amp; Why</a:t>
            </a:r>
          </a:p>
        </p:txBody>
      </p:sp>
      <p:sp>
        <p:nvSpPr>
          <p:cNvPr id="3" name="Content Placeholder 2">
            <a:extLst>
              <a:ext uri="{FF2B5EF4-FFF2-40B4-BE49-F238E27FC236}">
                <a16:creationId xmlns:a16="http://schemas.microsoft.com/office/drawing/2014/main" id="{B7E02B10-29BB-6CF8-50AA-3D1298FADF56}"/>
              </a:ext>
            </a:extLst>
          </p:cNvPr>
          <p:cNvSpPr>
            <a:spLocks noGrp="1"/>
          </p:cNvSpPr>
          <p:nvPr>
            <p:ph idx="1"/>
          </p:nvPr>
        </p:nvSpPr>
        <p:spPr>
          <a:xfrm>
            <a:off x="838200" y="2621689"/>
            <a:ext cx="10515600" cy="2434403"/>
          </a:xfrm>
        </p:spPr>
        <p:txBody>
          <a:bodyPr>
            <a:normAutofit/>
          </a:bodyPr>
          <a:lstStyle/>
          <a:p>
            <a:pPr algn="just"/>
            <a:r>
              <a:rPr lang="en-US" sz="2600" dirty="0">
                <a:solidFill>
                  <a:srgbClr val="FF0000"/>
                </a:solidFill>
                <a:latin typeface="Century Gothic" panose="020B0502020202020204" pitchFamily="34" charset="0"/>
              </a:rPr>
              <a:t>What are the priorities for the command?  Are they programmatic or capital in nature?  What does the command need funding and resources and for?  </a:t>
            </a:r>
          </a:p>
          <a:p>
            <a:pPr algn="just"/>
            <a:r>
              <a:rPr lang="en-US" sz="2600" dirty="0">
                <a:solidFill>
                  <a:srgbClr val="FF0000"/>
                </a:solidFill>
                <a:latin typeface="Century Gothic" panose="020B0502020202020204" pitchFamily="34" charset="0"/>
              </a:rPr>
              <a:t>How does this relate to the community?  Why is it important for them to be aware of the need?  How can they respond to TSA’s mission?</a:t>
            </a:r>
          </a:p>
        </p:txBody>
      </p:sp>
    </p:spTree>
    <p:extLst>
      <p:ext uri="{BB962C8B-B14F-4D97-AF65-F5344CB8AC3E}">
        <p14:creationId xmlns:p14="http://schemas.microsoft.com/office/powerpoint/2010/main" val="395103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2D0F7596-C323-EA57-0BC7-B4BB1BA0CB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083ED87D-9638-8C13-346F-F5D070DC03E2}"/>
              </a:ext>
            </a:extLst>
          </p:cNvPr>
          <p:cNvSpPr>
            <a:spLocks noGrp="1"/>
          </p:cNvSpPr>
          <p:nvPr>
            <p:ph type="title"/>
          </p:nvPr>
        </p:nvSpPr>
        <p:spPr>
          <a:xfrm>
            <a:off x="967292" y="1512363"/>
            <a:ext cx="10515600" cy="1325563"/>
          </a:xfrm>
        </p:spPr>
        <p:txBody>
          <a:bodyPr/>
          <a:lstStyle/>
          <a:p>
            <a:r>
              <a:rPr lang="en-US" b="1" dirty="0">
                <a:solidFill>
                  <a:schemeClr val="bg1"/>
                </a:solidFill>
                <a:latin typeface="Century Gothic" panose="020B0502020202020204" pitchFamily="34" charset="0"/>
              </a:rPr>
              <a:t>Public Relations and Development Committee: </a:t>
            </a:r>
            <a:r>
              <a:rPr lang="en-US" b="1" dirty="0">
                <a:solidFill>
                  <a:srgbClr val="002060"/>
                </a:solidFill>
                <a:latin typeface="Century Gothic" panose="020B0502020202020204" pitchFamily="34" charset="0"/>
              </a:rPr>
              <a:t>The How</a:t>
            </a:r>
          </a:p>
        </p:txBody>
      </p:sp>
      <p:sp>
        <p:nvSpPr>
          <p:cNvPr id="3" name="Content Placeholder 2">
            <a:extLst>
              <a:ext uri="{FF2B5EF4-FFF2-40B4-BE49-F238E27FC236}">
                <a16:creationId xmlns:a16="http://schemas.microsoft.com/office/drawing/2014/main" id="{75489937-C790-BBED-8BCF-D913875F68DE}"/>
              </a:ext>
            </a:extLst>
          </p:cNvPr>
          <p:cNvSpPr>
            <a:spLocks noGrp="1"/>
          </p:cNvSpPr>
          <p:nvPr>
            <p:ph idx="1"/>
          </p:nvPr>
        </p:nvSpPr>
        <p:spPr>
          <a:xfrm>
            <a:off x="838200" y="2837926"/>
            <a:ext cx="10515600" cy="3596147"/>
          </a:xfrm>
        </p:spPr>
        <p:txBody>
          <a:bodyPr>
            <a:normAutofit fontScale="92500"/>
          </a:bodyPr>
          <a:lstStyle/>
          <a:p>
            <a:pPr algn="just"/>
            <a:r>
              <a:rPr lang="en-US" sz="2600" dirty="0">
                <a:solidFill>
                  <a:schemeClr val="bg1"/>
                </a:solidFill>
                <a:latin typeface="Century Gothic" panose="020B0502020202020204" pitchFamily="34" charset="0"/>
              </a:rPr>
              <a:t>Special Events – Lunch &amp; Learns, Gala, Golf Tournament, Command events</a:t>
            </a:r>
          </a:p>
          <a:p>
            <a:pPr algn="just"/>
            <a:r>
              <a:rPr lang="en-US" sz="2600" dirty="0">
                <a:solidFill>
                  <a:schemeClr val="bg1"/>
                </a:solidFill>
                <a:latin typeface="Century Gothic" panose="020B0502020202020204" pitchFamily="34" charset="0"/>
              </a:rPr>
              <a:t>Grants – Help find grant opportunities through private foundations, corporate connections, civic groups, and professional organizations</a:t>
            </a:r>
          </a:p>
          <a:p>
            <a:pPr algn="just"/>
            <a:r>
              <a:rPr lang="en-US" sz="2600" dirty="0">
                <a:solidFill>
                  <a:schemeClr val="bg1"/>
                </a:solidFill>
                <a:latin typeface="Century Gothic" panose="020B0502020202020204" pitchFamily="34" charset="0"/>
              </a:rPr>
              <a:t>Hosting Meetings at TSA facilities</a:t>
            </a:r>
          </a:p>
          <a:p>
            <a:pPr algn="just"/>
            <a:r>
              <a:rPr lang="en-US" sz="2600" dirty="0">
                <a:solidFill>
                  <a:schemeClr val="bg1"/>
                </a:solidFill>
                <a:latin typeface="Century Gothic" panose="020B0502020202020204" pitchFamily="34" charset="0"/>
              </a:rPr>
              <a:t>Send handwritten Thank you, birthday, and Christmas cards to command supporters</a:t>
            </a:r>
          </a:p>
          <a:p>
            <a:pPr algn="just"/>
            <a:r>
              <a:rPr lang="en-US" sz="2600" dirty="0">
                <a:solidFill>
                  <a:schemeClr val="bg1"/>
                </a:solidFill>
                <a:latin typeface="Century Gothic" panose="020B0502020202020204" pitchFamily="34" charset="0"/>
              </a:rPr>
              <a:t>Share informational stewardship letter twice a year with corps events and happenings</a:t>
            </a:r>
          </a:p>
          <a:p>
            <a:pPr algn="just"/>
            <a:endParaRPr lang="en-US" sz="26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9278225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285</TotalTime>
  <Words>1897</Words>
  <Application>Microsoft Office PowerPoint</Application>
  <PresentationFormat>Widescreen</PresentationFormat>
  <Paragraphs>118</Paragraphs>
  <Slides>24</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Calibri Light</vt:lpstr>
      <vt:lpstr>Century Gothic</vt:lpstr>
      <vt:lpstr>Courier New</vt:lpstr>
      <vt:lpstr>Symbol</vt:lpstr>
      <vt:lpstr>Wingdings</vt:lpstr>
      <vt:lpstr>Office Theme</vt:lpstr>
      <vt:lpstr>PowerPoint Presentation</vt:lpstr>
      <vt:lpstr>THE PUBLIC RELATIONS  &amp; DEVELOPMENT COMMITTEE</vt:lpstr>
      <vt:lpstr>ADVISORY BOARD DEVELOPMENT COMMITTEE</vt:lpstr>
      <vt:lpstr>PowerPoint Presentation</vt:lpstr>
      <vt:lpstr>ADVISORY BOARD DEVELOPMENT COMMITTEE  (Simple Definition)</vt:lpstr>
      <vt:lpstr>Public Relations and Development Committee: Member Attributes </vt:lpstr>
      <vt:lpstr>Public Relations and Development Committee: Expectations</vt:lpstr>
      <vt:lpstr>Public Relations and Development Committee: The What &amp; Why</vt:lpstr>
      <vt:lpstr>Public Relations and Development Committee: The How</vt:lpstr>
      <vt:lpstr>Public Relations and Development Committee: The How</vt:lpstr>
      <vt:lpstr>Public Relations and Development Committee: The Resources</vt:lpstr>
      <vt:lpstr>TOOLS AVAILABLE TO HELP  THE COMMITTEE</vt:lpstr>
      <vt:lpstr>What is Power BI?</vt:lpstr>
      <vt:lpstr>What is Power BI?</vt:lpstr>
      <vt:lpstr>FYTD Performance</vt:lpstr>
      <vt:lpstr>Revenue Analysis</vt:lpstr>
      <vt:lpstr>Marketing Channel Analysis</vt:lpstr>
      <vt:lpstr>Donor Analysis: Top Donors</vt:lpstr>
      <vt:lpstr>DONOR ANALYSIS: DONOR IMPACT</vt:lpstr>
      <vt:lpstr>Donation Feed</vt:lpstr>
      <vt:lpstr>DONATION FEED: HIGH VALUE DONORS</vt:lpstr>
      <vt:lpstr>Donation Feed: New Donors</vt:lpstr>
      <vt:lpstr>REVENUE MAP &amp; ZIP CODE ANALYSIS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PowerBI?</dc:title>
  <dc:creator>Eric Short</dc:creator>
  <cp:lastModifiedBy>Ayron Corbitt</cp:lastModifiedBy>
  <cp:revision>25</cp:revision>
  <dcterms:created xsi:type="dcterms:W3CDTF">2022-07-28T15:30:37Z</dcterms:created>
  <dcterms:modified xsi:type="dcterms:W3CDTF">2022-08-08T17:10:17Z</dcterms:modified>
</cp:coreProperties>
</file>