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5" r:id="rId2"/>
    <p:sldId id="277" r:id="rId3"/>
    <p:sldId id="256" r:id="rId4"/>
    <p:sldId id="257" r:id="rId5"/>
    <p:sldId id="261" r:id="rId6"/>
    <p:sldId id="258" r:id="rId7"/>
    <p:sldId id="259" r:id="rId8"/>
    <p:sldId id="260" r:id="rId9"/>
    <p:sldId id="262" r:id="rId10"/>
    <p:sldId id="263" r:id="rId11"/>
    <p:sldId id="264" r:id="rId12"/>
    <p:sldId id="265" r:id="rId13"/>
    <p:sldId id="266" r:id="rId14"/>
    <p:sldId id="268" r:id="rId15"/>
    <p:sldId id="267" r:id="rId16"/>
    <p:sldId id="269" r:id="rId17"/>
    <p:sldId id="270" r:id="rId18"/>
    <p:sldId id="271" r:id="rId19"/>
    <p:sldId id="272" r:id="rId20"/>
    <p:sldId id="273" r:id="rId21"/>
    <p:sldId id="274" r:id="rId22"/>
    <p:sldId id="276" r:id="rId23"/>
    <p:sldId id="279" r:id="rId24"/>
    <p:sldId id="280" r:id="rId25"/>
    <p:sldId id="281" r:id="rId26"/>
    <p:sldId id="278" r:id="rId27"/>
    <p:sldId id="28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C5A8C2-075C-4882-8690-D7496B813C22}" v="8" dt="2022-08-30T19:34:46.8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05" autoAdjust="0"/>
  </p:normalViewPr>
  <p:slideViewPr>
    <p:cSldViewPr snapToGrid="0">
      <p:cViewPr varScale="1">
        <p:scale>
          <a:sx n="81" d="100"/>
          <a:sy n="81" d="100"/>
        </p:scale>
        <p:origin x="754" y="62"/>
      </p:cViewPr>
      <p:guideLst/>
    </p:cSldViewPr>
  </p:slideViewPr>
  <p:notesTextViewPr>
    <p:cViewPr>
      <p:scale>
        <a:sx n="125" d="100"/>
        <a:sy n="125" d="100"/>
      </p:scale>
      <p:origin x="0" y="0"/>
    </p:cViewPr>
  </p:notesTextViewPr>
  <p:notesViewPr>
    <p:cSldViewPr snapToGrid="0">
      <p:cViewPr>
        <p:scale>
          <a:sx n="50" d="100"/>
          <a:sy n="50" d="100"/>
        </p:scale>
        <p:origin x="2429" y="485"/>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yron Corbitt" userId="048a1753-045f-420b-8138-ae803e06cc36" providerId="ADAL" clId="{56C5A8C2-075C-4882-8690-D7496B813C22}"/>
    <pc:docChg chg="undo custSel addSld delSld modSld sldOrd">
      <pc:chgData name="Ayron Corbitt" userId="048a1753-045f-420b-8138-ae803e06cc36" providerId="ADAL" clId="{56C5A8C2-075C-4882-8690-D7496B813C22}" dt="2022-08-31T13:09:29.696" v="736"/>
      <pc:docMkLst>
        <pc:docMk/>
      </pc:docMkLst>
      <pc:sldChg chg="ord">
        <pc:chgData name="Ayron Corbitt" userId="048a1753-045f-420b-8138-ae803e06cc36" providerId="ADAL" clId="{56C5A8C2-075C-4882-8690-D7496B813C22}" dt="2022-08-30T19:13:15.914" v="527"/>
        <pc:sldMkLst>
          <pc:docMk/>
          <pc:sldMk cId="1491163209" sldId="256"/>
        </pc:sldMkLst>
      </pc:sldChg>
      <pc:sldChg chg="modNotesTx">
        <pc:chgData name="Ayron Corbitt" userId="048a1753-045f-420b-8138-ae803e06cc36" providerId="ADAL" clId="{56C5A8C2-075C-4882-8690-D7496B813C22}" dt="2022-08-25T18:12:32.846" v="14" actId="20577"/>
        <pc:sldMkLst>
          <pc:docMk/>
          <pc:sldMk cId="3940460037" sldId="258"/>
        </pc:sldMkLst>
      </pc:sldChg>
      <pc:sldChg chg="modNotesTx">
        <pc:chgData name="Ayron Corbitt" userId="048a1753-045f-420b-8138-ae803e06cc36" providerId="ADAL" clId="{56C5A8C2-075C-4882-8690-D7496B813C22}" dt="2022-08-26T17:38:57.914" v="190" actId="20577"/>
        <pc:sldMkLst>
          <pc:docMk/>
          <pc:sldMk cId="123040977" sldId="272"/>
        </pc:sldMkLst>
      </pc:sldChg>
      <pc:sldChg chg="modNotesTx">
        <pc:chgData name="Ayron Corbitt" userId="048a1753-045f-420b-8138-ae803e06cc36" providerId="ADAL" clId="{56C5A8C2-075C-4882-8690-D7496B813C22}" dt="2022-08-26T17:40:08.040" v="391" actId="20577"/>
        <pc:sldMkLst>
          <pc:docMk/>
          <pc:sldMk cId="1039132346" sldId="273"/>
        </pc:sldMkLst>
      </pc:sldChg>
      <pc:sldChg chg="modNotesTx">
        <pc:chgData name="Ayron Corbitt" userId="048a1753-045f-420b-8138-ae803e06cc36" providerId="ADAL" clId="{56C5A8C2-075C-4882-8690-D7496B813C22}" dt="2022-08-26T17:40:30.674" v="496" actId="20577"/>
        <pc:sldMkLst>
          <pc:docMk/>
          <pc:sldMk cId="1524219940" sldId="274"/>
        </pc:sldMkLst>
      </pc:sldChg>
      <pc:sldChg chg="ord modNotesTx">
        <pc:chgData name="Ayron Corbitt" userId="048a1753-045f-420b-8138-ae803e06cc36" providerId="ADAL" clId="{56C5A8C2-075C-4882-8690-D7496B813C22}" dt="2022-08-31T13:09:29.696" v="736"/>
        <pc:sldMkLst>
          <pc:docMk/>
          <pc:sldMk cId="197775702" sldId="275"/>
        </pc:sldMkLst>
      </pc:sldChg>
      <pc:sldChg chg="addSp modSp mod">
        <pc:chgData name="Ayron Corbitt" userId="048a1753-045f-420b-8138-ae803e06cc36" providerId="ADAL" clId="{56C5A8C2-075C-4882-8690-D7496B813C22}" dt="2022-08-30T19:33:35.058" v="691" actId="207"/>
        <pc:sldMkLst>
          <pc:docMk/>
          <pc:sldMk cId="1333240792" sldId="276"/>
        </pc:sldMkLst>
        <pc:spChg chg="add mod">
          <ac:chgData name="Ayron Corbitt" userId="048a1753-045f-420b-8138-ae803e06cc36" providerId="ADAL" clId="{56C5A8C2-075C-4882-8690-D7496B813C22}" dt="2022-08-30T19:33:35.058" v="691" actId="207"/>
          <ac:spMkLst>
            <pc:docMk/>
            <pc:sldMk cId="1333240792" sldId="276"/>
            <ac:spMk id="3" creationId="{D12E14E9-E8AE-97A1-31B6-D43969D74436}"/>
          </ac:spMkLst>
        </pc:spChg>
      </pc:sldChg>
      <pc:sldChg chg="addSp modSp add mod">
        <pc:chgData name="Ayron Corbitt" userId="048a1753-045f-420b-8138-ae803e06cc36" providerId="ADAL" clId="{56C5A8C2-075C-4882-8690-D7496B813C22}" dt="2022-08-31T12:36:54.967" v="734" actId="1076"/>
        <pc:sldMkLst>
          <pc:docMk/>
          <pc:sldMk cId="3771276128" sldId="277"/>
        </pc:sldMkLst>
        <pc:spChg chg="add mod">
          <ac:chgData name="Ayron Corbitt" userId="048a1753-045f-420b-8138-ae803e06cc36" providerId="ADAL" clId="{56C5A8C2-075C-4882-8690-D7496B813C22}" dt="2022-08-31T12:36:54.967" v="734" actId="1076"/>
          <ac:spMkLst>
            <pc:docMk/>
            <pc:sldMk cId="3771276128" sldId="277"/>
            <ac:spMk id="2" creationId="{635BF09F-5B41-5F93-0471-4494F41B947D}"/>
          </ac:spMkLst>
        </pc:spChg>
        <pc:picChg chg="mod">
          <ac:chgData name="Ayron Corbitt" userId="048a1753-045f-420b-8138-ae803e06cc36" providerId="ADAL" clId="{56C5A8C2-075C-4882-8690-D7496B813C22}" dt="2022-08-30T19:40:13.369" v="709" actId="1076"/>
          <ac:picMkLst>
            <pc:docMk/>
            <pc:sldMk cId="3771276128" sldId="277"/>
            <ac:picMk id="7" creationId="{1476F3EE-BF56-E2C2-0E9B-6622359F61F1}"/>
          </ac:picMkLst>
        </pc:picChg>
      </pc:sldChg>
      <pc:sldChg chg="modSp add mod">
        <pc:chgData name="Ayron Corbitt" userId="048a1753-045f-420b-8138-ae803e06cc36" providerId="ADAL" clId="{56C5A8C2-075C-4882-8690-D7496B813C22}" dt="2022-08-30T19:33:15.801" v="688" actId="1076"/>
        <pc:sldMkLst>
          <pc:docMk/>
          <pc:sldMk cId="3223607201" sldId="278"/>
        </pc:sldMkLst>
        <pc:spChg chg="mod">
          <ac:chgData name="Ayron Corbitt" userId="048a1753-045f-420b-8138-ae803e06cc36" providerId="ADAL" clId="{56C5A8C2-075C-4882-8690-D7496B813C22}" dt="2022-08-30T19:33:15.801" v="688" actId="1076"/>
          <ac:spMkLst>
            <pc:docMk/>
            <pc:sldMk cId="3223607201" sldId="278"/>
            <ac:spMk id="3" creationId="{D12E14E9-E8AE-97A1-31B6-D43969D74436}"/>
          </ac:spMkLst>
        </pc:spChg>
        <pc:picChg chg="mod">
          <ac:chgData name="Ayron Corbitt" userId="048a1753-045f-420b-8138-ae803e06cc36" providerId="ADAL" clId="{56C5A8C2-075C-4882-8690-D7496B813C22}" dt="2022-08-30T19:32:57.699" v="684" actId="1076"/>
          <ac:picMkLst>
            <pc:docMk/>
            <pc:sldMk cId="3223607201" sldId="278"/>
            <ac:picMk id="7" creationId="{1476F3EE-BF56-E2C2-0E9B-6622359F61F1}"/>
          </ac:picMkLst>
        </pc:picChg>
      </pc:sldChg>
      <pc:sldChg chg="addSp delSp modSp add del mod">
        <pc:chgData name="Ayron Corbitt" userId="048a1753-045f-420b-8138-ae803e06cc36" providerId="ADAL" clId="{56C5A8C2-075C-4882-8690-D7496B813C22}" dt="2022-08-30T19:25:37.324" v="545" actId="47"/>
        <pc:sldMkLst>
          <pc:docMk/>
          <pc:sldMk cId="791124835" sldId="279"/>
        </pc:sldMkLst>
        <pc:spChg chg="del">
          <ac:chgData name="Ayron Corbitt" userId="048a1753-045f-420b-8138-ae803e06cc36" providerId="ADAL" clId="{56C5A8C2-075C-4882-8690-D7496B813C22}" dt="2022-08-30T19:24:49.766" v="536" actId="478"/>
          <ac:spMkLst>
            <pc:docMk/>
            <pc:sldMk cId="791124835" sldId="279"/>
            <ac:spMk id="3" creationId="{98A1D8A7-C503-9C2F-7C18-3D934BE3C38B}"/>
          </ac:spMkLst>
        </pc:spChg>
        <pc:spChg chg="add mod">
          <ac:chgData name="Ayron Corbitt" userId="048a1753-045f-420b-8138-ae803e06cc36" providerId="ADAL" clId="{56C5A8C2-075C-4882-8690-D7496B813C22}" dt="2022-08-30T19:25:34.203" v="544" actId="5793"/>
          <ac:spMkLst>
            <pc:docMk/>
            <pc:sldMk cId="791124835" sldId="279"/>
            <ac:spMk id="6" creationId="{FB256665-F9C7-2940-DCFA-2B70EA799844}"/>
          </ac:spMkLst>
        </pc:spChg>
        <pc:picChg chg="add del">
          <ac:chgData name="Ayron Corbitt" userId="048a1753-045f-420b-8138-ae803e06cc36" providerId="ADAL" clId="{56C5A8C2-075C-4882-8690-D7496B813C22}" dt="2022-08-30T19:25:12.016" v="541" actId="478"/>
          <ac:picMkLst>
            <pc:docMk/>
            <pc:sldMk cId="791124835" sldId="279"/>
            <ac:picMk id="5" creationId="{039A2AF6-3A8B-DAA6-8F90-77CF120E6FC7}"/>
          </ac:picMkLst>
        </pc:picChg>
      </pc:sldChg>
      <pc:sldChg chg="addSp delSp modSp add mod modNotesTx">
        <pc:chgData name="Ayron Corbitt" userId="048a1753-045f-420b-8138-ae803e06cc36" providerId="ADAL" clId="{56C5A8C2-075C-4882-8690-D7496B813C22}" dt="2022-08-30T19:27:12.613" v="585" actId="1076"/>
        <pc:sldMkLst>
          <pc:docMk/>
          <pc:sldMk cId="3616629066" sldId="279"/>
        </pc:sldMkLst>
        <pc:spChg chg="mod">
          <ac:chgData name="Ayron Corbitt" userId="048a1753-045f-420b-8138-ae803e06cc36" providerId="ADAL" clId="{56C5A8C2-075C-4882-8690-D7496B813C22}" dt="2022-08-30T19:27:12.613" v="585" actId="1076"/>
          <ac:spMkLst>
            <pc:docMk/>
            <pc:sldMk cId="3616629066" sldId="279"/>
            <ac:spMk id="2" creationId="{812F6054-60B9-D4B4-0EF1-4BCF04BF5FD6}"/>
          </ac:spMkLst>
        </pc:spChg>
        <pc:spChg chg="del">
          <ac:chgData name="Ayron Corbitt" userId="048a1753-045f-420b-8138-ae803e06cc36" providerId="ADAL" clId="{56C5A8C2-075C-4882-8690-D7496B813C22}" dt="2022-08-30T19:25:49.291" v="547" actId="478"/>
          <ac:spMkLst>
            <pc:docMk/>
            <pc:sldMk cId="3616629066" sldId="279"/>
            <ac:spMk id="3" creationId="{AD9F6629-9639-48C3-4997-3A8F67E27F69}"/>
          </ac:spMkLst>
        </pc:spChg>
        <pc:spChg chg="add del mod">
          <ac:chgData name="Ayron Corbitt" userId="048a1753-045f-420b-8138-ae803e06cc36" providerId="ADAL" clId="{56C5A8C2-075C-4882-8690-D7496B813C22}" dt="2022-08-30T19:26:21.694" v="550" actId="478"/>
          <ac:spMkLst>
            <pc:docMk/>
            <pc:sldMk cId="3616629066" sldId="279"/>
            <ac:spMk id="6" creationId="{F2BA8478-4053-1E56-AED3-7BDCE3BD0A72}"/>
          </ac:spMkLst>
        </pc:spChg>
        <pc:picChg chg="mod">
          <ac:chgData name="Ayron Corbitt" userId="048a1753-045f-420b-8138-ae803e06cc36" providerId="ADAL" clId="{56C5A8C2-075C-4882-8690-D7496B813C22}" dt="2022-08-30T19:26:40.220" v="553" actId="1076"/>
          <ac:picMkLst>
            <pc:docMk/>
            <pc:sldMk cId="3616629066" sldId="279"/>
            <ac:picMk id="5" creationId="{7083989C-2E8D-9E8B-EAB8-FA43379FF7EB}"/>
          </ac:picMkLst>
        </pc:picChg>
      </pc:sldChg>
      <pc:sldChg chg="modSp add mod">
        <pc:chgData name="Ayron Corbitt" userId="048a1753-045f-420b-8138-ae803e06cc36" providerId="ADAL" clId="{56C5A8C2-075C-4882-8690-D7496B813C22}" dt="2022-08-30T19:27:40.864" v="612" actId="20577"/>
        <pc:sldMkLst>
          <pc:docMk/>
          <pc:sldMk cId="1091834653" sldId="280"/>
        </pc:sldMkLst>
        <pc:spChg chg="mod">
          <ac:chgData name="Ayron Corbitt" userId="048a1753-045f-420b-8138-ae803e06cc36" providerId="ADAL" clId="{56C5A8C2-075C-4882-8690-D7496B813C22}" dt="2022-08-30T19:27:40.864" v="612" actId="20577"/>
          <ac:spMkLst>
            <pc:docMk/>
            <pc:sldMk cId="1091834653" sldId="280"/>
            <ac:spMk id="2" creationId="{812F6054-60B9-D4B4-0EF1-4BCF04BF5FD6}"/>
          </ac:spMkLst>
        </pc:spChg>
      </pc:sldChg>
      <pc:sldChg chg="modSp add mod">
        <pc:chgData name="Ayron Corbitt" userId="048a1753-045f-420b-8138-ae803e06cc36" providerId="ADAL" clId="{56C5A8C2-075C-4882-8690-D7496B813C22}" dt="2022-08-30T19:33:54.504" v="704" actId="20577"/>
        <pc:sldMkLst>
          <pc:docMk/>
          <pc:sldMk cId="1748456717" sldId="281"/>
        </pc:sldMkLst>
        <pc:spChg chg="mod">
          <ac:chgData name="Ayron Corbitt" userId="048a1753-045f-420b-8138-ae803e06cc36" providerId="ADAL" clId="{56C5A8C2-075C-4882-8690-D7496B813C22}" dt="2022-08-30T19:33:54.504" v="704" actId="20577"/>
          <ac:spMkLst>
            <pc:docMk/>
            <pc:sldMk cId="1748456717" sldId="281"/>
            <ac:spMk id="2" creationId="{812F6054-60B9-D4B4-0EF1-4BCF04BF5FD6}"/>
          </ac:spMkLst>
        </pc:spChg>
      </pc:sldChg>
      <pc:sldChg chg="modSp add mod modNotesTx">
        <pc:chgData name="Ayron Corbitt" userId="048a1753-045f-420b-8138-ae803e06cc36" providerId="ADAL" clId="{56C5A8C2-075C-4882-8690-D7496B813C22}" dt="2022-08-30T19:41:34.603" v="732"/>
        <pc:sldMkLst>
          <pc:docMk/>
          <pc:sldMk cId="3403524615" sldId="282"/>
        </pc:sldMkLst>
        <pc:spChg chg="mod">
          <ac:chgData name="Ayron Corbitt" userId="048a1753-045f-420b-8138-ae803e06cc36" providerId="ADAL" clId="{56C5A8C2-075C-4882-8690-D7496B813C22}" dt="2022-08-30T19:41:34.603" v="732"/>
          <ac:spMkLst>
            <pc:docMk/>
            <pc:sldMk cId="3403524615" sldId="282"/>
            <ac:spMk id="3" creationId="{50F9394F-3186-04AC-ADE0-97064B77191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CB00BA-ECBB-4F9B-A313-2D81CB7510B3}" type="datetimeFigureOut">
              <a:rPr lang="en-US" smtClean="0"/>
              <a:t>8/31/2022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274A2D-01D8-4A6F-8712-3064E1C0255B}" type="slidenum">
              <a:rPr lang="en-US" smtClean="0"/>
              <a:t>‹#›</a:t>
            </a:fld>
            <a:endParaRPr lang="en-US" dirty="0"/>
          </a:p>
        </p:txBody>
      </p:sp>
    </p:spTree>
    <p:extLst>
      <p:ext uri="{BB962C8B-B14F-4D97-AF65-F5344CB8AC3E}">
        <p14:creationId xmlns:p14="http://schemas.microsoft.com/office/powerpoint/2010/main" val="238742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 open up the session</a:t>
            </a:r>
          </a:p>
        </p:txBody>
      </p:sp>
      <p:sp>
        <p:nvSpPr>
          <p:cNvPr id="4" name="Slide Number Placeholder 3"/>
          <p:cNvSpPr>
            <a:spLocks noGrp="1"/>
          </p:cNvSpPr>
          <p:nvPr>
            <p:ph type="sldNum" sz="quarter" idx="5"/>
          </p:nvPr>
        </p:nvSpPr>
        <p:spPr/>
        <p:txBody>
          <a:bodyPr/>
          <a:lstStyle/>
          <a:p>
            <a:fld id="{85274A2D-01D8-4A6F-8712-3064E1C0255B}" type="slidenum">
              <a:rPr lang="en-US" smtClean="0"/>
              <a:t>1</a:t>
            </a:fld>
            <a:endParaRPr lang="en-US" dirty="0"/>
          </a:p>
        </p:txBody>
      </p:sp>
    </p:spTree>
    <p:extLst>
      <p:ext uri="{BB962C8B-B14F-4D97-AF65-F5344CB8AC3E}">
        <p14:creationId xmlns:p14="http://schemas.microsoft.com/office/powerpoint/2010/main" val="4092869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cover slide</a:t>
            </a:r>
          </a:p>
          <a:p>
            <a:endParaRPr lang="en-US" dirty="0"/>
          </a:p>
          <a:p>
            <a:r>
              <a:rPr lang="en-US" dirty="0"/>
              <a:t>TSA ask volunteer what do you think of when TSA says the board is representing the community to TSA and the board is representing the community to the army?</a:t>
            </a:r>
          </a:p>
        </p:txBody>
      </p:sp>
      <p:sp>
        <p:nvSpPr>
          <p:cNvPr id="4" name="Slide Number Placeholder 3"/>
          <p:cNvSpPr>
            <a:spLocks noGrp="1"/>
          </p:cNvSpPr>
          <p:nvPr>
            <p:ph type="sldNum" sz="quarter" idx="5"/>
          </p:nvPr>
        </p:nvSpPr>
        <p:spPr/>
        <p:txBody>
          <a:bodyPr/>
          <a:lstStyle/>
          <a:p>
            <a:fld id="{85274A2D-01D8-4A6F-8712-3064E1C0255B}" type="slidenum">
              <a:rPr lang="en-US" smtClean="0"/>
              <a:t>10</a:t>
            </a:fld>
            <a:endParaRPr lang="en-US" dirty="0"/>
          </a:p>
        </p:txBody>
      </p:sp>
    </p:spTree>
    <p:extLst>
      <p:ext uri="{BB962C8B-B14F-4D97-AF65-F5344CB8AC3E}">
        <p14:creationId xmlns:p14="http://schemas.microsoft.com/office/powerpoint/2010/main" val="26798993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cover slide</a:t>
            </a:r>
          </a:p>
          <a:p>
            <a:endParaRPr lang="en-US" dirty="0"/>
          </a:p>
          <a:p>
            <a:r>
              <a:rPr lang="en-US" dirty="0"/>
              <a:t>TSA ask volunteer:  How does your board handle attendance?  Has there been challenges with board attendance?  What has your board done to aid in increasing board attendance?</a:t>
            </a:r>
          </a:p>
        </p:txBody>
      </p:sp>
      <p:sp>
        <p:nvSpPr>
          <p:cNvPr id="4" name="Slide Number Placeholder 3"/>
          <p:cNvSpPr>
            <a:spLocks noGrp="1"/>
          </p:cNvSpPr>
          <p:nvPr>
            <p:ph type="sldNum" sz="quarter" idx="5"/>
          </p:nvPr>
        </p:nvSpPr>
        <p:spPr/>
        <p:txBody>
          <a:bodyPr/>
          <a:lstStyle/>
          <a:p>
            <a:fld id="{85274A2D-01D8-4A6F-8712-3064E1C0255B}" type="slidenum">
              <a:rPr lang="en-US" smtClean="0"/>
              <a:t>11</a:t>
            </a:fld>
            <a:endParaRPr lang="en-US" dirty="0"/>
          </a:p>
        </p:txBody>
      </p:sp>
    </p:spTree>
    <p:extLst>
      <p:ext uri="{BB962C8B-B14F-4D97-AF65-F5344CB8AC3E}">
        <p14:creationId xmlns:p14="http://schemas.microsoft.com/office/powerpoint/2010/main" val="1924787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Representative cover</a:t>
            </a:r>
          </a:p>
        </p:txBody>
      </p:sp>
      <p:sp>
        <p:nvSpPr>
          <p:cNvPr id="4" name="Slide Number Placeholder 3"/>
          <p:cNvSpPr>
            <a:spLocks noGrp="1"/>
          </p:cNvSpPr>
          <p:nvPr>
            <p:ph type="sldNum" sz="quarter" idx="5"/>
          </p:nvPr>
        </p:nvSpPr>
        <p:spPr/>
        <p:txBody>
          <a:bodyPr/>
          <a:lstStyle/>
          <a:p>
            <a:fld id="{85274A2D-01D8-4A6F-8712-3064E1C0255B}" type="slidenum">
              <a:rPr lang="en-US" smtClean="0"/>
              <a:t>12</a:t>
            </a:fld>
            <a:endParaRPr lang="en-US" dirty="0"/>
          </a:p>
        </p:txBody>
      </p:sp>
    </p:spTree>
    <p:extLst>
      <p:ext uri="{BB962C8B-B14F-4D97-AF65-F5344CB8AC3E}">
        <p14:creationId xmlns:p14="http://schemas.microsoft.com/office/powerpoint/2010/main" val="391901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cover slide</a:t>
            </a:r>
          </a:p>
          <a:p>
            <a:endParaRPr lang="en-US" dirty="0"/>
          </a:p>
          <a:p>
            <a:r>
              <a:rPr lang="en-US" dirty="0"/>
              <a:t>TSA ask volunteer: What has been a challenge of your board regarding terms?</a:t>
            </a:r>
          </a:p>
          <a:p>
            <a:endParaRPr lang="en-US" dirty="0"/>
          </a:p>
          <a:p>
            <a:r>
              <a:rPr lang="en-US" dirty="0"/>
              <a:t>What is a strength?</a:t>
            </a:r>
          </a:p>
          <a:p>
            <a:endParaRPr lang="en-US" dirty="0"/>
          </a:p>
          <a:p>
            <a:r>
              <a:rPr lang="en-US" dirty="0"/>
              <a:t>What lessons have been learned?</a:t>
            </a:r>
          </a:p>
        </p:txBody>
      </p:sp>
      <p:sp>
        <p:nvSpPr>
          <p:cNvPr id="4" name="Slide Number Placeholder 3"/>
          <p:cNvSpPr>
            <a:spLocks noGrp="1"/>
          </p:cNvSpPr>
          <p:nvPr>
            <p:ph type="sldNum" sz="quarter" idx="5"/>
          </p:nvPr>
        </p:nvSpPr>
        <p:spPr/>
        <p:txBody>
          <a:bodyPr/>
          <a:lstStyle/>
          <a:p>
            <a:fld id="{85274A2D-01D8-4A6F-8712-3064E1C0255B}" type="slidenum">
              <a:rPr lang="en-US" smtClean="0"/>
              <a:t>13</a:t>
            </a:fld>
            <a:endParaRPr lang="en-US" dirty="0"/>
          </a:p>
        </p:txBody>
      </p:sp>
    </p:spTree>
    <p:extLst>
      <p:ext uri="{BB962C8B-B14F-4D97-AF65-F5344CB8AC3E}">
        <p14:creationId xmlns:p14="http://schemas.microsoft.com/office/powerpoint/2010/main" val="4090940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cover slide</a:t>
            </a:r>
          </a:p>
          <a:p>
            <a:endParaRPr lang="en-US" dirty="0"/>
          </a:p>
          <a:p>
            <a:r>
              <a:rPr lang="en-US" dirty="0"/>
              <a:t>It may be local boards are practicing this aspect.  If the volunteer has experience doing these, have them share.</a:t>
            </a:r>
          </a:p>
          <a:p>
            <a:endParaRPr lang="en-US" dirty="0"/>
          </a:p>
          <a:p>
            <a:r>
              <a:rPr lang="en-US" dirty="0"/>
              <a:t>If not, acknowledge boards may not be hosting these but if it were to be a goal, what value would an annual meeting have for members and the community.</a:t>
            </a:r>
          </a:p>
        </p:txBody>
      </p:sp>
      <p:sp>
        <p:nvSpPr>
          <p:cNvPr id="4" name="Slide Number Placeholder 3"/>
          <p:cNvSpPr>
            <a:spLocks noGrp="1"/>
          </p:cNvSpPr>
          <p:nvPr>
            <p:ph type="sldNum" sz="quarter" idx="5"/>
          </p:nvPr>
        </p:nvSpPr>
        <p:spPr/>
        <p:txBody>
          <a:bodyPr/>
          <a:lstStyle/>
          <a:p>
            <a:fld id="{85274A2D-01D8-4A6F-8712-3064E1C0255B}" type="slidenum">
              <a:rPr lang="en-US" smtClean="0"/>
              <a:t>14</a:t>
            </a:fld>
            <a:endParaRPr lang="en-US" dirty="0"/>
          </a:p>
        </p:txBody>
      </p:sp>
    </p:spTree>
    <p:extLst>
      <p:ext uri="{BB962C8B-B14F-4D97-AF65-F5344CB8AC3E}">
        <p14:creationId xmlns:p14="http://schemas.microsoft.com/office/powerpoint/2010/main" val="845812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Volunteer cover slide</a:t>
            </a:r>
          </a:p>
        </p:txBody>
      </p:sp>
      <p:sp>
        <p:nvSpPr>
          <p:cNvPr id="4" name="Slide Number Placeholder 3"/>
          <p:cNvSpPr>
            <a:spLocks noGrp="1"/>
          </p:cNvSpPr>
          <p:nvPr>
            <p:ph type="sldNum" sz="quarter" idx="5"/>
          </p:nvPr>
        </p:nvSpPr>
        <p:spPr/>
        <p:txBody>
          <a:bodyPr/>
          <a:lstStyle/>
          <a:p>
            <a:fld id="{85274A2D-01D8-4A6F-8712-3064E1C0255B}" type="slidenum">
              <a:rPr lang="en-US" smtClean="0"/>
              <a:t>15</a:t>
            </a:fld>
            <a:endParaRPr lang="en-US" dirty="0"/>
          </a:p>
        </p:txBody>
      </p:sp>
    </p:spTree>
    <p:extLst>
      <p:ext uri="{BB962C8B-B14F-4D97-AF65-F5344CB8AC3E}">
        <p14:creationId xmlns:p14="http://schemas.microsoft.com/office/powerpoint/2010/main" val="985371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or Volunteer</a:t>
            </a:r>
          </a:p>
        </p:txBody>
      </p:sp>
      <p:sp>
        <p:nvSpPr>
          <p:cNvPr id="4" name="Slide Number Placeholder 3"/>
          <p:cNvSpPr>
            <a:spLocks noGrp="1"/>
          </p:cNvSpPr>
          <p:nvPr>
            <p:ph type="sldNum" sz="quarter" idx="5"/>
          </p:nvPr>
        </p:nvSpPr>
        <p:spPr/>
        <p:txBody>
          <a:bodyPr/>
          <a:lstStyle/>
          <a:p>
            <a:fld id="{85274A2D-01D8-4A6F-8712-3064E1C0255B}" type="slidenum">
              <a:rPr lang="en-US" smtClean="0"/>
              <a:t>16</a:t>
            </a:fld>
            <a:endParaRPr lang="en-US" dirty="0"/>
          </a:p>
        </p:txBody>
      </p:sp>
    </p:spTree>
    <p:extLst>
      <p:ext uri="{BB962C8B-B14F-4D97-AF65-F5344CB8AC3E}">
        <p14:creationId xmlns:p14="http://schemas.microsoft.com/office/powerpoint/2010/main" val="1996853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cover slide</a:t>
            </a:r>
          </a:p>
          <a:p>
            <a:endParaRPr lang="en-US" dirty="0"/>
          </a:p>
          <a:p>
            <a:r>
              <a:rPr lang="en-US" dirty="0"/>
              <a:t>TSA asks volunteer, how do they prepare their board members prior to the board meeting?</a:t>
            </a:r>
          </a:p>
          <a:p>
            <a:endParaRPr lang="en-US" dirty="0"/>
          </a:p>
          <a:p>
            <a:r>
              <a:rPr lang="en-US" dirty="0"/>
              <a:t>What other aspects of regular meetings have you added?  </a:t>
            </a:r>
          </a:p>
          <a:p>
            <a:endParaRPr lang="en-US" dirty="0"/>
          </a:p>
          <a:p>
            <a:r>
              <a:rPr lang="en-US" dirty="0"/>
              <a:t>What is a challenge in running the order of business?</a:t>
            </a:r>
          </a:p>
          <a:p>
            <a:endParaRPr lang="en-US" dirty="0"/>
          </a:p>
          <a:p>
            <a:r>
              <a:rPr lang="en-US" dirty="0"/>
              <a:t>Ask audience for any best practices they may want to share</a:t>
            </a:r>
          </a:p>
        </p:txBody>
      </p:sp>
      <p:sp>
        <p:nvSpPr>
          <p:cNvPr id="4" name="Slide Number Placeholder 3"/>
          <p:cNvSpPr>
            <a:spLocks noGrp="1"/>
          </p:cNvSpPr>
          <p:nvPr>
            <p:ph type="sldNum" sz="quarter" idx="5"/>
          </p:nvPr>
        </p:nvSpPr>
        <p:spPr/>
        <p:txBody>
          <a:bodyPr/>
          <a:lstStyle/>
          <a:p>
            <a:fld id="{85274A2D-01D8-4A6F-8712-3064E1C0255B}" type="slidenum">
              <a:rPr lang="en-US" smtClean="0"/>
              <a:t>17</a:t>
            </a:fld>
            <a:endParaRPr lang="en-US" dirty="0"/>
          </a:p>
        </p:txBody>
      </p:sp>
    </p:spTree>
    <p:extLst>
      <p:ext uri="{BB962C8B-B14F-4D97-AF65-F5344CB8AC3E}">
        <p14:creationId xmlns:p14="http://schemas.microsoft.com/office/powerpoint/2010/main" val="26551215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cover slide</a:t>
            </a:r>
          </a:p>
          <a:p>
            <a:r>
              <a:rPr lang="en-US" dirty="0"/>
              <a:t>TSA ask volunteer what committees have they served on in the past or officer positions have they held?</a:t>
            </a:r>
          </a:p>
          <a:p>
            <a:endParaRPr lang="en-US" dirty="0"/>
          </a:p>
          <a:p>
            <a:r>
              <a:rPr lang="en-US" dirty="0"/>
              <a:t>What has been the experience of the volunteer in serving on a committee?</a:t>
            </a:r>
          </a:p>
          <a:p>
            <a:endParaRPr lang="en-US" dirty="0"/>
          </a:p>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18</a:t>
            </a:fld>
            <a:endParaRPr lang="en-US" dirty="0"/>
          </a:p>
        </p:txBody>
      </p:sp>
    </p:spTree>
    <p:extLst>
      <p:ext uri="{BB962C8B-B14F-4D97-AF65-F5344CB8AC3E}">
        <p14:creationId xmlns:p14="http://schemas.microsoft.com/office/powerpoint/2010/main" val="3125911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TSA Rep ask volunteer what their experience has been with succession planning on boards.  TSA Rep discuss experience with succession planning</a:t>
            </a:r>
          </a:p>
        </p:txBody>
      </p:sp>
      <p:sp>
        <p:nvSpPr>
          <p:cNvPr id="4" name="Slide Number Placeholder 3"/>
          <p:cNvSpPr>
            <a:spLocks noGrp="1"/>
          </p:cNvSpPr>
          <p:nvPr>
            <p:ph type="sldNum" sz="quarter" idx="5"/>
          </p:nvPr>
        </p:nvSpPr>
        <p:spPr/>
        <p:txBody>
          <a:bodyPr/>
          <a:lstStyle/>
          <a:p>
            <a:fld id="{85274A2D-01D8-4A6F-8712-3064E1C0255B}" type="slidenum">
              <a:rPr lang="en-US" smtClean="0"/>
              <a:t>19</a:t>
            </a:fld>
            <a:endParaRPr lang="en-US" dirty="0"/>
          </a:p>
        </p:txBody>
      </p:sp>
    </p:spTree>
    <p:extLst>
      <p:ext uri="{BB962C8B-B14F-4D97-AF65-F5344CB8AC3E}">
        <p14:creationId xmlns:p14="http://schemas.microsoft.com/office/powerpoint/2010/main" val="1718898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 open up the session</a:t>
            </a:r>
          </a:p>
        </p:txBody>
      </p:sp>
      <p:sp>
        <p:nvSpPr>
          <p:cNvPr id="4" name="Slide Number Placeholder 3"/>
          <p:cNvSpPr>
            <a:spLocks noGrp="1"/>
          </p:cNvSpPr>
          <p:nvPr>
            <p:ph type="sldNum" sz="quarter" idx="5"/>
          </p:nvPr>
        </p:nvSpPr>
        <p:spPr/>
        <p:txBody>
          <a:bodyPr/>
          <a:lstStyle/>
          <a:p>
            <a:fld id="{85274A2D-01D8-4A6F-8712-3064E1C0255B}" type="slidenum">
              <a:rPr lang="en-US" smtClean="0"/>
              <a:t>2</a:t>
            </a:fld>
            <a:endParaRPr lang="en-US" dirty="0"/>
          </a:p>
        </p:txBody>
      </p:sp>
    </p:spTree>
    <p:extLst>
      <p:ext uri="{BB962C8B-B14F-4D97-AF65-F5344CB8AC3E}">
        <p14:creationId xmlns:p14="http://schemas.microsoft.com/office/powerpoint/2010/main" val="1024665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Nashville Session – TSA Rep and Volunteer can cover this because they have completed it</a:t>
            </a:r>
          </a:p>
          <a:p>
            <a:r>
              <a:rPr lang="en-US" dirty="0"/>
              <a:t>Louisville – Ayron can present the survey</a:t>
            </a:r>
          </a:p>
          <a:p>
            <a:r>
              <a:rPr lang="en-US" dirty="0"/>
              <a:t>Knoxville – Ayron can present the survey</a:t>
            </a:r>
          </a:p>
        </p:txBody>
      </p:sp>
      <p:sp>
        <p:nvSpPr>
          <p:cNvPr id="4" name="Slide Number Placeholder 3"/>
          <p:cNvSpPr>
            <a:spLocks noGrp="1"/>
          </p:cNvSpPr>
          <p:nvPr>
            <p:ph type="sldNum" sz="quarter" idx="5"/>
          </p:nvPr>
        </p:nvSpPr>
        <p:spPr/>
        <p:txBody>
          <a:bodyPr/>
          <a:lstStyle/>
          <a:p>
            <a:fld id="{85274A2D-01D8-4A6F-8712-3064E1C0255B}" type="slidenum">
              <a:rPr lang="en-US" smtClean="0"/>
              <a:t>20</a:t>
            </a:fld>
            <a:endParaRPr lang="en-US" dirty="0"/>
          </a:p>
        </p:txBody>
      </p:sp>
    </p:spTree>
    <p:extLst>
      <p:ext uri="{BB962C8B-B14F-4D97-AF65-F5344CB8AC3E}">
        <p14:creationId xmlns:p14="http://schemas.microsoft.com/office/powerpoint/2010/main" val="18026058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Guest speaker close out the session, if there are time for questions – can open the floor up</a:t>
            </a:r>
          </a:p>
        </p:txBody>
      </p:sp>
      <p:sp>
        <p:nvSpPr>
          <p:cNvPr id="4" name="Slide Number Placeholder 3"/>
          <p:cNvSpPr>
            <a:spLocks noGrp="1"/>
          </p:cNvSpPr>
          <p:nvPr>
            <p:ph type="sldNum" sz="quarter" idx="5"/>
          </p:nvPr>
        </p:nvSpPr>
        <p:spPr/>
        <p:txBody>
          <a:bodyPr/>
          <a:lstStyle/>
          <a:p>
            <a:fld id="{85274A2D-01D8-4A6F-8712-3064E1C0255B}" type="slidenum">
              <a:rPr lang="en-US" smtClean="0"/>
              <a:t>21</a:t>
            </a:fld>
            <a:endParaRPr lang="en-US" dirty="0"/>
          </a:p>
        </p:txBody>
      </p:sp>
    </p:spTree>
    <p:extLst>
      <p:ext uri="{BB962C8B-B14F-4D97-AF65-F5344CB8AC3E}">
        <p14:creationId xmlns:p14="http://schemas.microsoft.com/office/powerpoint/2010/main" val="3187667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22</a:t>
            </a:fld>
            <a:endParaRPr lang="en-US" dirty="0"/>
          </a:p>
        </p:txBody>
      </p:sp>
    </p:spTree>
    <p:extLst>
      <p:ext uri="{BB962C8B-B14F-4D97-AF65-F5344CB8AC3E}">
        <p14:creationId xmlns:p14="http://schemas.microsoft.com/office/powerpoint/2010/main" val="1782321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23</a:t>
            </a:fld>
            <a:endParaRPr lang="en-US" dirty="0"/>
          </a:p>
        </p:txBody>
      </p:sp>
    </p:spTree>
    <p:extLst>
      <p:ext uri="{BB962C8B-B14F-4D97-AF65-F5344CB8AC3E}">
        <p14:creationId xmlns:p14="http://schemas.microsoft.com/office/powerpoint/2010/main" val="35412030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24</a:t>
            </a:fld>
            <a:endParaRPr lang="en-US" dirty="0"/>
          </a:p>
        </p:txBody>
      </p:sp>
    </p:spTree>
    <p:extLst>
      <p:ext uri="{BB962C8B-B14F-4D97-AF65-F5344CB8AC3E}">
        <p14:creationId xmlns:p14="http://schemas.microsoft.com/office/powerpoint/2010/main" val="10930335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25</a:t>
            </a:fld>
            <a:endParaRPr lang="en-US" dirty="0"/>
          </a:p>
        </p:txBody>
      </p:sp>
    </p:spTree>
    <p:extLst>
      <p:ext uri="{BB962C8B-B14F-4D97-AF65-F5344CB8AC3E}">
        <p14:creationId xmlns:p14="http://schemas.microsoft.com/office/powerpoint/2010/main" val="36303267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26</a:t>
            </a:fld>
            <a:endParaRPr lang="en-US" dirty="0"/>
          </a:p>
        </p:txBody>
      </p:sp>
    </p:spTree>
    <p:extLst>
      <p:ext uri="{BB962C8B-B14F-4D97-AF65-F5344CB8AC3E}">
        <p14:creationId xmlns:p14="http://schemas.microsoft.com/office/powerpoint/2010/main" val="16254434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274A2D-01D8-4A6F-8712-3064E1C0255B}" type="slidenum">
              <a:rPr lang="en-US" smtClean="0"/>
              <a:t>27</a:t>
            </a:fld>
            <a:endParaRPr lang="en-US" dirty="0"/>
          </a:p>
        </p:txBody>
      </p:sp>
    </p:spTree>
    <p:extLst>
      <p:ext uri="{BB962C8B-B14F-4D97-AF65-F5344CB8AC3E}">
        <p14:creationId xmlns:p14="http://schemas.microsoft.com/office/powerpoint/2010/main" val="3351038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of session:  Major Hawks</a:t>
            </a:r>
          </a:p>
        </p:txBody>
      </p:sp>
      <p:sp>
        <p:nvSpPr>
          <p:cNvPr id="4" name="Slide Number Placeholder 3"/>
          <p:cNvSpPr>
            <a:spLocks noGrp="1"/>
          </p:cNvSpPr>
          <p:nvPr>
            <p:ph type="sldNum" sz="quarter" idx="5"/>
          </p:nvPr>
        </p:nvSpPr>
        <p:spPr/>
        <p:txBody>
          <a:bodyPr/>
          <a:lstStyle/>
          <a:p>
            <a:fld id="{85274A2D-01D8-4A6F-8712-3064E1C0255B}" type="slidenum">
              <a:rPr lang="en-US" smtClean="0"/>
              <a:t>3</a:t>
            </a:fld>
            <a:endParaRPr lang="en-US" dirty="0"/>
          </a:p>
        </p:txBody>
      </p:sp>
    </p:spTree>
    <p:extLst>
      <p:ext uri="{BB962C8B-B14F-4D97-AF65-F5344CB8AC3E}">
        <p14:creationId xmlns:p14="http://schemas.microsoft.com/office/powerpoint/2010/main" val="1424484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Slide – Major Hawks</a:t>
            </a:r>
          </a:p>
        </p:txBody>
      </p:sp>
      <p:sp>
        <p:nvSpPr>
          <p:cNvPr id="4" name="Slide Number Placeholder 3"/>
          <p:cNvSpPr>
            <a:spLocks noGrp="1"/>
          </p:cNvSpPr>
          <p:nvPr>
            <p:ph type="sldNum" sz="quarter" idx="5"/>
          </p:nvPr>
        </p:nvSpPr>
        <p:spPr/>
        <p:txBody>
          <a:bodyPr/>
          <a:lstStyle/>
          <a:p>
            <a:fld id="{85274A2D-01D8-4A6F-8712-3064E1C0255B}" type="slidenum">
              <a:rPr lang="en-US" smtClean="0"/>
              <a:t>4</a:t>
            </a:fld>
            <a:endParaRPr lang="en-US" dirty="0"/>
          </a:p>
        </p:txBody>
      </p:sp>
    </p:spTree>
    <p:extLst>
      <p:ext uri="{BB962C8B-B14F-4D97-AF65-F5344CB8AC3E}">
        <p14:creationId xmlns:p14="http://schemas.microsoft.com/office/powerpoint/2010/main" val="2392617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Major Hawks cover slide and then introduce Local TSA Speaker and volunteer</a:t>
            </a:r>
          </a:p>
        </p:txBody>
      </p:sp>
      <p:sp>
        <p:nvSpPr>
          <p:cNvPr id="4" name="Slide Number Placeholder 3"/>
          <p:cNvSpPr>
            <a:spLocks noGrp="1"/>
          </p:cNvSpPr>
          <p:nvPr>
            <p:ph type="sldNum" sz="quarter" idx="5"/>
          </p:nvPr>
        </p:nvSpPr>
        <p:spPr/>
        <p:txBody>
          <a:bodyPr/>
          <a:lstStyle/>
          <a:p>
            <a:fld id="{85274A2D-01D8-4A6F-8712-3064E1C0255B}" type="slidenum">
              <a:rPr lang="en-US" smtClean="0"/>
              <a:t>5</a:t>
            </a:fld>
            <a:endParaRPr lang="en-US" dirty="0"/>
          </a:p>
        </p:txBody>
      </p:sp>
    </p:spTree>
    <p:extLst>
      <p:ext uri="{BB962C8B-B14F-4D97-AF65-F5344CB8AC3E}">
        <p14:creationId xmlns:p14="http://schemas.microsoft.com/office/powerpoint/2010/main" val="1669071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5274A2D-01D8-4A6F-8712-3064E1C0255B}" type="slidenum">
              <a:rPr lang="en-US" smtClean="0"/>
              <a:t>6</a:t>
            </a:fld>
            <a:endParaRPr lang="en-US" dirty="0"/>
          </a:p>
        </p:txBody>
      </p:sp>
      <p:sp>
        <p:nvSpPr>
          <p:cNvPr id="6" name="Notes Placeholder 5">
            <a:extLst>
              <a:ext uri="{FF2B5EF4-FFF2-40B4-BE49-F238E27FC236}">
                <a16:creationId xmlns:a16="http://schemas.microsoft.com/office/drawing/2014/main" id="{46F693D7-FDDF-DF59-80AF-4D21F9B15C17}"/>
              </a:ext>
            </a:extLst>
          </p:cNvPr>
          <p:cNvSpPr>
            <a:spLocks noGrp="1"/>
          </p:cNvSpPr>
          <p:nvPr>
            <p:ph type="body" sz="quarter" idx="3"/>
          </p:nvPr>
        </p:nvSpPr>
        <p:spPr/>
        <p:txBody>
          <a:bodyPr/>
          <a:lstStyle/>
          <a:p>
            <a:r>
              <a:rPr lang="en-US" dirty="0"/>
              <a:t>Major Hawks</a:t>
            </a:r>
          </a:p>
        </p:txBody>
      </p:sp>
    </p:spTree>
    <p:extLst>
      <p:ext uri="{BB962C8B-B14F-4D97-AF65-F5344CB8AC3E}">
        <p14:creationId xmlns:p14="http://schemas.microsoft.com/office/powerpoint/2010/main" val="3141818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TSA Presenter cover slide then, ask volunteer with you – what aspects of the community do they represent by serving on the board, dialogue styler, volunteer can share roles they have played and their years of service</a:t>
            </a:r>
          </a:p>
          <a:p>
            <a:endParaRPr lang="en-US" dirty="0"/>
          </a:p>
          <a:p>
            <a:r>
              <a:rPr lang="en-US" dirty="0"/>
              <a:t>TSA Presenter – ask volunteer their “why,”  What is your reason for serving on the local board?</a:t>
            </a:r>
          </a:p>
          <a:p>
            <a:endParaRPr lang="en-US" dirty="0"/>
          </a:p>
          <a:p>
            <a:r>
              <a:rPr lang="en-US" dirty="0"/>
              <a:t>Continue Questions by TSA Presenter to Volunteer</a:t>
            </a:r>
          </a:p>
          <a:p>
            <a:endParaRPr lang="en-US" dirty="0"/>
          </a:p>
          <a:p>
            <a:r>
              <a:rPr lang="en-US" dirty="0"/>
              <a:t>What has been rewarding or the best achievement serving on the board?</a:t>
            </a:r>
          </a:p>
          <a:p>
            <a:endParaRPr lang="en-US" dirty="0"/>
          </a:p>
          <a:p>
            <a:r>
              <a:rPr lang="en-US" dirty="0"/>
              <a:t>What has been the greatest challenge?</a:t>
            </a:r>
          </a:p>
          <a:p>
            <a:endParaRPr lang="en-US" dirty="0"/>
          </a:p>
          <a:p>
            <a:r>
              <a:rPr lang="en-US" dirty="0"/>
              <a:t>What is a strength of the board you serve on?</a:t>
            </a:r>
          </a:p>
          <a:p>
            <a:endParaRPr lang="en-US" dirty="0"/>
          </a:p>
          <a:p>
            <a:r>
              <a:rPr lang="en-US" dirty="0"/>
              <a:t>What is something your local board is focused on?</a:t>
            </a:r>
          </a:p>
        </p:txBody>
      </p:sp>
      <p:sp>
        <p:nvSpPr>
          <p:cNvPr id="4" name="Slide Number Placeholder 3"/>
          <p:cNvSpPr>
            <a:spLocks noGrp="1"/>
          </p:cNvSpPr>
          <p:nvPr>
            <p:ph type="sldNum" sz="quarter" idx="5"/>
          </p:nvPr>
        </p:nvSpPr>
        <p:spPr/>
        <p:txBody>
          <a:bodyPr/>
          <a:lstStyle/>
          <a:p>
            <a:fld id="{85274A2D-01D8-4A6F-8712-3064E1C0255B}" type="slidenum">
              <a:rPr lang="en-US" smtClean="0"/>
              <a:t>7</a:t>
            </a:fld>
            <a:endParaRPr lang="en-US" dirty="0"/>
          </a:p>
        </p:txBody>
      </p:sp>
    </p:spTree>
    <p:extLst>
      <p:ext uri="{BB962C8B-B14F-4D97-AF65-F5344CB8AC3E}">
        <p14:creationId xmlns:p14="http://schemas.microsoft.com/office/powerpoint/2010/main" val="145880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non volunteer speaker</a:t>
            </a:r>
          </a:p>
        </p:txBody>
      </p:sp>
      <p:sp>
        <p:nvSpPr>
          <p:cNvPr id="4" name="Slide Number Placeholder 3"/>
          <p:cNvSpPr>
            <a:spLocks noGrp="1"/>
          </p:cNvSpPr>
          <p:nvPr>
            <p:ph type="sldNum" sz="quarter" idx="5"/>
          </p:nvPr>
        </p:nvSpPr>
        <p:spPr/>
        <p:txBody>
          <a:bodyPr/>
          <a:lstStyle/>
          <a:p>
            <a:fld id="{85274A2D-01D8-4A6F-8712-3064E1C0255B}" type="slidenum">
              <a:rPr lang="en-US" smtClean="0"/>
              <a:t>8</a:t>
            </a:fld>
            <a:endParaRPr lang="en-US" dirty="0"/>
          </a:p>
        </p:txBody>
      </p:sp>
    </p:spTree>
    <p:extLst>
      <p:ext uri="{BB962C8B-B14F-4D97-AF65-F5344CB8AC3E}">
        <p14:creationId xmlns:p14="http://schemas.microsoft.com/office/powerpoint/2010/main" val="3206797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TSA Presenter cover slide</a:t>
            </a:r>
          </a:p>
          <a:p>
            <a:endParaRPr lang="en-US" dirty="0"/>
          </a:p>
          <a:p>
            <a:r>
              <a:rPr lang="en-US" dirty="0"/>
              <a:t>TSA ask volunteer, </a:t>
            </a:r>
          </a:p>
          <a:p>
            <a:r>
              <a:rPr lang="en-US" dirty="0"/>
              <a:t>When you see these two areas of responsibility, what have you tried to achieve or accomplish regarding these topics while serving?</a:t>
            </a:r>
          </a:p>
        </p:txBody>
      </p:sp>
      <p:sp>
        <p:nvSpPr>
          <p:cNvPr id="4" name="Slide Number Placeholder 3"/>
          <p:cNvSpPr>
            <a:spLocks noGrp="1"/>
          </p:cNvSpPr>
          <p:nvPr>
            <p:ph type="sldNum" sz="quarter" idx="5"/>
          </p:nvPr>
        </p:nvSpPr>
        <p:spPr/>
        <p:txBody>
          <a:bodyPr/>
          <a:lstStyle/>
          <a:p>
            <a:fld id="{85274A2D-01D8-4A6F-8712-3064E1C0255B}" type="slidenum">
              <a:rPr lang="en-US" smtClean="0"/>
              <a:t>9</a:t>
            </a:fld>
            <a:endParaRPr lang="en-US" dirty="0"/>
          </a:p>
        </p:txBody>
      </p:sp>
    </p:spTree>
    <p:extLst>
      <p:ext uri="{BB962C8B-B14F-4D97-AF65-F5344CB8AC3E}">
        <p14:creationId xmlns:p14="http://schemas.microsoft.com/office/powerpoint/2010/main" val="360374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402E2-EE79-529E-46B8-710517BB02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CC03FE6-4D28-8836-4AD4-F88899228E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B82C2DB-1D21-54C1-2627-DE2A097EECE6}"/>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5" name="Footer Placeholder 4">
            <a:extLst>
              <a:ext uri="{FF2B5EF4-FFF2-40B4-BE49-F238E27FC236}">
                <a16:creationId xmlns:a16="http://schemas.microsoft.com/office/drawing/2014/main" id="{3CC2332D-50F5-F7C4-B4C0-AB0EF88F8BD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5660EB-089B-DB13-FB1C-EA1D6C0D9F25}"/>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175618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F2632-D31D-05BD-97FE-52707AF440D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FDAE004-0BD7-FA9A-8F96-C41FD5BDAF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5523E8-8B11-B24F-3037-9C152A2784B0}"/>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5" name="Footer Placeholder 4">
            <a:extLst>
              <a:ext uri="{FF2B5EF4-FFF2-40B4-BE49-F238E27FC236}">
                <a16:creationId xmlns:a16="http://schemas.microsoft.com/office/drawing/2014/main" id="{EAC38C70-76AA-4648-A62C-2F83D9AA2BF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8FE41CA-50D4-D4A4-1738-111149310096}"/>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83536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189637-B390-AB95-8472-2E90B02614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F566AC3-032D-5523-90B6-E70F0382A7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550C00-DC54-B35B-7952-F92D85C0F950}"/>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5" name="Footer Placeholder 4">
            <a:extLst>
              <a:ext uri="{FF2B5EF4-FFF2-40B4-BE49-F238E27FC236}">
                <a16:creationId xmlns:a16="http://schemas.microsoft.com/office/drawing/2014/main" id="{BFE07493-8183-D5BE-E8F1-6E9AD2A6493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05CADC4-15AE-5AF1-9E87-6C68C19FAB52}"/>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1158277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1EFF8-6BF8-2137-FE3A-90BC2F8FC6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596425-AF04-2C90-E227-E23070FD57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8CE826-CF8E-CDC5-A820-6FBA04FE9E98}"/>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5" name="Footer Placeholder 4">
            <a:extLst>
              <a:ext uri="{FF2B5EF4-FFF2-40B4-BE49-F238E27FC236}">
                <a16:creationId xmlns:a16="http://schemas.microsoft.com/office/drawing/2014/main" id="{3A4F7414-9089-6B06-9295-24BB3693C7B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5288295-51FF-3FCB-33A3-0DC4A978472F}"/>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2424921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52B5C-1307-1189-CA38-FB363921F6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E20DF7-8CE1-9E62-833B-A26C61A1E7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3886C1-9618-B618-7D54-5159989BDF3B}"/>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5" name="Footer Placeholder 4">
            <a:extLst>
              <a:ext uri="{FF2B5EF4-FFF2-40B4-BE49-F238E27FC236}">
                <a16:creationId xmlns:a16="http://schemas.microsoft.com/office/drawing/2014/main" id="{B8EBC298-979C-65EE-8072-85D9D177FA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A15742C-E4CC-6E0A-1318-D6DA6438A2FC}"/>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139527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B2677-13FB-FC05-0B16-172326EFD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8799AF-FA14-D5ED-CCB1-0FE3709A3ED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54BC988-F12E-0D30-F60B-54D7A12B20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EF35B7C-AA37-7EE6-9047-D00E124B4F20}"/>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6" name="Footer Placeholder 5">
            <a:extLst>
              <a:ext uri="{FF2B5EF4-FFF2-40B4-BE49-F238E27FC236}">
                <a16:creationId xmlns:a16="http://schemas.microsoft.com/office/drawing/2014/main" id="{6385ED72-EF2C-92CB-03A1-2CFA3FEB9A5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B248A2F-6E88-EBD5-806E-1FCE298FC017}"/>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3350390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5971E-5FC3-FDFA-B31A-6E78F060D8F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DC62D8A-BACF-7A48-D652-20AAF4BD4A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D961911-098B-5DF9-8F76-6ACA355FBA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2C9E85-DB3F-9B5E-1E03-EC75B1E6CA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D662521-1A32-B303-FA50-49CD44473A0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7F2269-85F2-792F-F653-368B933E3679}"/>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8" name="Footer Placeholder 7">
            <a:extLst>
              <a:ext uri="{FF2B5EF4-FFF2-40B4-BE49-F238E27FC236}">
                <a16:creationId xmlns:a16="http://schemas.microsoft.com/office/drawing/2014/main" id="{73045E0D-4050-CBFC-BB8B-2D6B7393C09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32F71C6-9B11-B033-49AD-B83BE4A78496}"/>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221183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4813F-385C-45D8-C31B-42711EE8CF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E27019B-9BE4-FD39-F94F-032049525367}"/>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4" name="Footer Placeholder 3">
            <a:extLst>
              <a:ext uri="{FF2B5EF4-FFF2-40B4-BE49-F238E27FC236}">
                <a16:creationId xmlns:a16="http://schemas.microsoft.com/office/drawing/2014/main" id="{577FBCD3-CC55-C92C-9004-EC451C6F197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CA527DE-2124-EAA8-D672-20D5236E5762}"/>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2817029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81ECDF-A5A1-C02E-D751-DA85F24C14B9}"/>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3" name="Footer Placeholder 2">
            <a:extLst>
              <a:ext uri="{FF2B5EF4-FFF2-40B4-BE49-F238E27FC236}">
                <a16:creationId xmlns:a16="http://schemas.microsoft.com/office/drawing/2014/main" id="{F4085458-33E2-1D54-6A94-2C61EB105AF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4BE4D46-FBCF-7BE1-CE5E-28040B90CFDB}"/>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3200989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7D720-B68C-5C0E-5EBA-F280383967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3466A04-1ADC-8B30-9AC1-46EDE344B7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E2DC8D-1633-A44B-5C6D-F8E0889BE3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169ACC-D83C-42CC-5FA1-6EFA582DBEC0}"/>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6" name="Footer Placeholder 5">
            <a:extLst>
              <a:ext uri="{FF2B5EF4-FFF2-40B4-BE49-F238E27FC236}">
                <a16:creationId xmlns:a16="http://schemas.microsoft.com/office/drawing/2014/main" id="{0935261A-0C38-88B4-0F65-E93DEBE74A8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8570ABF-CE2A-46E8-94AB-B4B259F551F4}"/>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855270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E1CCD-4A1E-A528-F6B2-4E350058C4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5DFDCF7-6272-B257-D7C0-CED8E73A5F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244F503-CEDC-A291-F239-5818AE160D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2258AF-8F32-727C-C263-75DDCCE99721}"/>
              </a:ext>
            </a:extLst>
          </p:cNvPr>
          <p:cNvSpPr>
            <a:spLocks noGrp="1"/>
          </p:cNvSpPr>
          <p:nvPr>
            <p:ph type="dt" sz="half" idx="10"/>
          </p:nvPr>
        </p:nvSpPr>
        <p:spPr/>
        <p:txBody>
          <a:bodyPr/>
          <a:lstStyle/>
          <a:p>
            <a:fld id="{1C66D82B-7126-476F-89F9-1CB4FD556DEE}" type="datetimeFigureOut">
              <a:rPr lang="en-US" smtClean="0"/>
              <a:t>8/31/2022</a:t>
            </a:fld>
            <a:endParaRPr lang="en-US" dirty="0"/>
          </a:p>
        </p:txBody>
      </p:sp>
      <p:sp>
        <p:nvSpPr>
          <p:cNvPr id="6" name="Footer Placeholder 5">
            <a:extLst>
              <a:ext uri="{FF2B5EF4-FFF2-40B4-BE49-F238E27FC236}">
                <a16:creationId xmlns:a16="http://schemas.microsoft.com/office/drawing/2014/main" id="{735F9BC4-A2CF-71C5-34F3-D4AFA37ABCF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77E089F-93E7-6AC4-0CD1-17C5351DDABE}"/>
              </a:ext>
            </a:extLst>
          </p:cNvPr>
          <p:cNvSpPr>
            <a:spLocks noGrp="1"/>
          </p:cNvSpPr>
          <p:nvPr>
            <p:ph type="sldNum" sz="quarter" idx="12"/>
          </p:nvPr>
        </p:nvSpPr>
        <p:spPr/>
        <p:txBody>
          <a:bodyPr/>
          <a:lstStyle/>
          <a:p>
            <a:fld id="{02FFA2F7-81C3-472F-9D7C-16189349CB6B}" type="slidenum">
              <a:rPr lang="en-US" smtClean="0"/>
              <a:t>‹#›</a:t>
            </a:fld>
            <a:endParaRPr lang="en-US" dirty="0"/>
          </a:p>
        </p:txBody>
      </p:sp>
    </p:spTree>
    <p:extLst>
      <p:ext uri="{BB962C8B-B14F-4D97-AF65-F5344CB8AC3E}">
        <p14:creationId xmlns:p14="http://schemas.microsoft.com/office/powerpoint/2010/main" val="3092797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C6F3AE-0DB8-A5E4-8992-FDA1121E72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8EA68B-D73E-B953-8925-8E90AC0078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685401-6887-96A3-B8E0-4683CAEF9E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66D82B-7126-476F-89F9-1CB4FD556DEE}" type="datetimeFigureOut">
              <a:rPr lang="en-US" smtClean="0"/>
              <a:t>8/31/2022</a:t>
            </a:fld>
            <a:endParaRPr lang="en-US" dirty="0"/>
          </a:p>
        </p:txBody>
      </p:sp>
      <p:sp>
        <p:nvSpPr>
          <p:cNvPr id="5" name="Footer Placeholder 4">
            <a:extLst>
              <a:ext uri="{FF2B5EF4-FFF2-40B4-BE49-F238E27FC236}">
                <a16:creationId xmlns:a16="http://schemas.microsoft.com/office/drawing/2014/main" id="{1273E9EE-D0F8-D0E6-0E8E-665A14A16D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06F5F3-AA85-AD49-92C5-5627663B2B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FFA2F7-81C3-472F-9D7C-16189349CB6B}" type="slidenum">
              <a:rPr lang="en-US" smtClean="0"/>
              <a:t>‹#›</a:t>
            </a:fld>
            <a:endParaRPr lang="en-US" dirty="0"/>
          </a:p>
        </p:txBody>
      </p:sp>
    </p:spTree>
    <p:extLst>
      <p:ext uri="{BB962C8B-B14F-4D97-AF65-F5344CB8AC3E}">
        <p14:creationId xmlns:p14="http://schemas.microsoft.com/office/powerpoint/2010/main" val="2113389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vimeo.com/744721879/49869cc72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forms.office.com/pages/designpagev2.aspx?lang=en-US&amp;origin=OfficeDotCom&amp;route=Start&amp;sessionid=a6acd395-5468-4dd1-972d-99bca580383c&amp;subpage=design&amp;id=LgXkTgFXvkeu4y8fuNxdY1MXigRfBAtCgTiugD4GzDZUOVFCS1lRSVdDUU40OTJDMExWS1lJME9MWi4u&amp;analysis=true&amp;preview=%257B%2522ViewModeIndex%2522%3A0%257D"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s://www.youtube.com/watch?v=8U3v9WqfHoI" TargetMode="External"/><Relationship Id="rId4" Type="http://schemas.openxmlformats.org/officeDocument/2006/relationships/hyperlink" Target="https://vimeo.com/689704642"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s://www.youtube.com/watch?v=RRh1Udt7X90" TargetMode="External"/><Relationship Id="rId4" Type="http://schemas.openxmlformats.org/officeDocument/2006/relationships/hyperlink" Target="https://www.salvationarmylouisville.org/advisory-board-resources"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youtu.be/37x0rBA8oE4" TargetMode="External"/><Relationship Id="rId4" Type="http://schemas.openxmlformats.org/officeDocument/2006/relationships/hyperlink" Target="https://youtu.be/ENc_OjaOLh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faz de usuario gráfica, Sitio web&#10;&#10;Descripción generada automáticamente">
            <a:extLst>
              <a:ext uri="{FF2B5EF4-FFF2-40B4-BE49-F238E27FC236}">
                <a16:creationId xmlns:a16="http://schemas.microsoft.com/office/drawing/2014/main" id="{1476F3EE-BF56-E2C2-0E9B-6622359F6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7775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8DAD538A-A7FA-7639-F5D4-989821F752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823B033-10E9-52FF-7A48-9FCD22CAA370}"/>
              </a:ext>
            </a:extLst>
          </p:cNvPr>
          <p:cNvSpPr>
            <a:spLocks noGrp="1"/>
          </p:cNvSpPr>
          <p:nvPr>
            <p:ph type="title"/>
          </p:nvPr>
        </p:nvSpPr>
        <p:spPr>
          <a:xfrm>
            <a:off x="838200" y="1377848"/>
            <a:ext cx="10515600" cy="1325563"/>
          </a:xfrm>
        </p:spPr>
        <p:txBody>
          <a:bodyPr/>
          <a:lstStyle/>
          <a:p>
            <a:r>
              <a:rPr lang="en-US" b="1" spc="-300" dirty="0">
                <a:solidFill>
                  <a:srgbClr val="002060"/>
                </a:solidFill>
                <a:latin typeface="Century Gothic" panose="020B0502020202020204" pitchFamily="34" charset="0"/>
              </a:rPr>
              <a:t>ADVISORY BOARD RESPONSIBILITIES</a:t>
            </a:r>
          </a:p>
        </p:txBody>
      </p:sp>
      <p:sp>
        <p:nvSpPr>
          <p:cNvPr id="3" name="Content Placeholder 2">
            <a:extLst>
              <a:ext uri="{FF2B5EF4-FFF2-40B4-BE49-F238E27FC236}">
                <a16:creationId xmlns:a16="http://schemas.microsoft.com/office/drawing/2014/main" id="{58974466-0597-9938-9E02-DA10503B8448}"/>
              </a:ext>
            </a:extLst>
          </p:cNvPr>
          <p:cNvSpPr>
            <a:spLocks noGrp="1"/>
          </p:cNvSpPr>
          <p:nvPr>
            <p:ph idx="1"/>
          </p:nvPr>
        </p:nvSpPr>
        <p:spPr>
          <a:xfrm>
            <a:off x="838200" y="2435222"/>
            <a:ext cx="9770806" cy="4351338"/>
          </a:xfrm>
        </p:spPr>
        <p:txBody>
          <a:bodyPr>
            <a:normAutofit/>
          </a:bodyPr>
          <a:lstStyle/>
          <a:p>
            <a:pPr algn="just"/>
            <a:r>
              <a:rPr lang="en-US" sz="2400" b="1" dirty="0">
                <a:solidFill>
                  <a:schemeClr val="bg1"/>
                </a:solidFill>
                <a:latin typeface="Century Gothic" panose="020B0502020202020204" pitchFamily="34" charset="0"/>
              </a:rPr>
              <a:t>Fundraising and Door Opening</a:t>
            </a:r>
          </a:p>
          <a:p>
            <a:pPr lvl="1" algn="just"/>
            <a:r>
              <a:rPr lang="en-US" sz="2000" dirty="0">
                <a:solidFill>
                  <a:srgbClr val="002060"/>
                </a:solidFill>
                <a:latin typeface="Century Gothic" panose="020B0502020202020204" pitchFamily="34" charset="0"/>
              </a:rPr>
              <a:t>Each member understands the importance of introducing other leaders to the Army for the Army’s present and future strength. Members help raise the level of resources, influence and leadership network available by opening doors for briefings with corporate philanthropic leaders within their own peer network and by helping achieve fundraising goals. This includes leveraging the peer network to advance the mission.</a:t>
            </a:r>
            <a:br>
              <a:rPr lang="en-US" sz="2000" dirty="0">
                <a:solidFill>
                  <a:srgbClr val="002060"/>
                </a:solidFill>
                <a:latin typeface="Century Gothic" panose="020B0502020202020204" pitchFamily="34" charset="0"/>
              </a:rPr>
            </a:br>
            <a:endParaRPr lang="en-US" sz="2000" dirty="0">
              <a:solidFill>
                <a:srgbClr val="002060"/>
              </a:solidFill>
              <a:latin typeface="Century Gothic" panose="020B0502020202020204" pitchFamily="34" charset="0"/>
            </a:endParaRPr>
          </a:p>
          <a:p>
            <a:pPr algn="just"/>
            <a:r>
              <a:rPr lang="en-US" sz="2400" b="1" dirty="0">
                <a:solidFill>
                  <a:schemeClr val="bg1"/>
                </a:solidFill>
                <a:latin typeface="Century Gothic" panose="020B0502020202020204" pitchFamily="34" charset="0"/>
              </a:rPr>
              <a:t>Engaged</a:t>
            </a:r>
          </a:p>
          <a:p>
            <a:pPr lvl="1" algn="just"/>
            <a:r>
              <a:rPr lang="en-US" sz="1800" dirty="0">
                <a:solidFill>
                  <a:srgbClr val="002060"/>
                </a:solidFill>
                <a:latin typeface="Century Gothic" panose="020B0502020202020204" pitchFamily="34" charset="0"/>
              </a:rPr>
              <a:t>Representing the community at large to the Army, and representing the Army to the community by supporting strong relationships with community leaders, business leaders, United Way, chambers, service organizations</a:t>
            </a:r>
          </a:p>
        </p:txBody>
      </p:sp>
    </p:spTree>
    <p:extLst>
      <p:ext uri="{BB962C8B-B14F-4D97-AF65-F5344CB8AC3E}">
        <p14:creationId xmlns:p14="http://schemas.microsoft.com/office/powerpoint/2010/main" val="87170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CA1D7A7B-C843-9BA3-FC4D-DA3EDEA1A9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58C6B52-6F68-058B-01DD-428E7B0F9C50}"/>
              </a:ext>
            </a:extLst>
          </p:cNvPr>
          <p:cNvSpPr>
            <a:spLocks noGrp="1"/>
          </p:cNvSpPr>
          <p:nvPr>
            <p:ph type="title"/>
          </p:nvPr>
        </p:nvSpPr>
        <p:spPr/>
        <p:txBody>
          <a:bodyPr/>
          <a:lstStyle/>
          <a:p>
            <a:r>
              <a:rPr lang="en-US" b="1" spc="-300" dirty="0">
                <a:solidFill>
                  <a:srgbClr val="002060"/>
                </a:solidFill>
                <a:latin typeface="Century Gothic" panose="020B0502020202020204" pitchFamily="34" charset="0"/>
              </a:rPr>
              <a:t>ADVISORY BOARD RESPONSIBILITIES</a:t>
            </a:r>
          </a:p>
        </p:txBody>
      </p:sp>
      <p:sp>
        <p:nvSpPr>
          <p:cNvPr id="3" name="Content Placeholder 2">
            <a:extLst>
              <a:ext uri="{FF2B5EF4-FFF2-40B4-BE49-F238E27FC236}">
                <a16:creationId xmlns:a16="http://schemas.microsoft.com/office/drawing/2014/main" id="{77658103-ACC5-E5B9-D43D-63CD1AF257D8}"/>
              </a:ext>
            </a:extLst>
          </p:cNvPr>
          <p:cNvSpPr>
            <a:spLocks noGrp="1"/>
          </p:cNvSpPr>
          <p:nvPr>
            <p:ph idx="1"/>
          </p:nvPr>
        </p:nvSpPr>
        <p:spPr>
          <a:xfrm>
            <a:off x="838200" y="1442167"/>
            <a:ext cx="10515600" cy="4351338"/>
          </a:xfrm>
        </p:spPr>
        <p:txBody>
          <a:bodyPr>
            <a:normAutofit/>
          </a:bodyPr>
          <a:lstStyle/>
          <a:p>
            <a:pPr algn="just"/>
            <a:r>
              <a:rPr lang="en-US" sz="2000" b="1" dirty="0">
                <a:latin typeface="Century Gothic" panose="020B0502020202020204" pitchFamily="34" charset="0"/>
              </a:rPr>
              <a:t>Active</a:t>
            </a:r>
          </a:p>
          <a:p>
            <a:pPr lvl="1" algn="just"/>
            <a:r>
              <a:rPr lang="en-US" sz="2000" dirty="0">
                <a:latin typeface="Century Gothic" panose="020B0502020202020204" pitchFamily="34" charset="0"/>
              </a:rPr>
              <a:t>Members are expected to attend a minimum of two thirds of the full board meetings held each year, contributing to dialogue and participating in the decisions of the board. A full year schedule of meetings is to be shared well in advance to ensure members can put meetings om their calendar. </a:t>
            </a:r>
          </a:p>
          <a:p>
            <a:pPr lvl="1" algn="just"/>
            <a:endParaRPr lang="en-US" sz="2000" dirty="0">
              <a:latin typeface="Century Gothic" panose="020B0502020202020204" pitchFamily="34" charset="0"/>
            </a:endParaRPr>
          </a:p>
          <a:p>
            <a:pPr lvl="1" algn="just"/>
            <a:r>
              <a:rPr lang="en-US" sz="2000" dirty="0">
                <a:latin typeface="Century Gothic" panose="020B0502020202020204" pitchFamily="34" charset="0"/>
              </a:rPr>
              <a:t>Members serve on at least one committee or through an agreed upon ad hoc involvement.</a:t>
            </a:r>
          </a:p>
          <a:p>
            <a:pPr lvl="1" algn="just"/>
            <a:endParaRPr lang="en-US" sz="2000" dirty="0">
              <a:latin typeface="Century Gothic" panose="020B0502020202020204" pitchFamily="34" charset="0"/>
            </a:endParaRPr>
          </a:p>
          <a:p>
            <a:pPr lvl="1" algn="just"/>
            <a:r>
              <a:rPr lang="en-US" sz="2000" dirty="0">
                <a:latin typeface="Century Gothic" panose="020B0502020202020204" pitchFamily="34" charset="0"/>
              </a:rPr>
              <a:t>The Salvation Army wants the experience of board members to be meaningful and spirit filled. It is important to match experience, skills, interests, profession, giftedness with committee and ad hoc opportunities.</a:t>
            </a:r>
          </a:p>
        </p:txBody>
      </p:sp>
    </p:spTree>
    <p:extLst>
      <p:ext uri="{BB962C8B-B14F-4D97-AF65-F5344CB8AC3E}">
        <p14:creationId xmlns:p14="http://schemas.microsoft.com/office/powerpoint/2010/main" val="2869316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E28A2354-B900-442C-BB55-18B1263C1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5387CDF3-C1A9-D37A-1183-9372A51D1C58}"/>
              </a:ext>
            </a:extLst>
          </p:cNvPr>
          <p:cNvSpPr>
            <a:spLocks noGrp="1"/>
          </p:cNvSpPr>
          <p:nvPr>
            <p:ph type="title"/>
          </p:nvPr>
        </p:nvSpPr>
        <p:spPr>
          <a:xfrm>
            <a:off x="838200" y="854681"/>
            <a:ext cx="10515600" cy="1325563"/>
          </a:xfrm>
        </p:spPr>
        <p:txBody>
          <a:bodyPr>
            <a:normAutofit/>
          </a:bodyPr>
          <a:lstStyle/>
          <a:p>
            <a:r>
              <a:rPr lang="en-US" sz="4800" b="1" spc="-300" dirty="0">
                <a:solidFill>
                  <a:srgbClr val="FF0000"/>
                </a:solidFill>
                <a:latin typeface="Century Gothic" panose="020B0502020202020204" pitchFamily="34" charset="0"/>
              </a:rPr>
              <a:t>CLASSIFICATION OF MEMBERSHIP</a:t>
            </a:r>
          </a:p>
        </p:txBody>
      </p:sp>
      <p:sp>
        <p:nvSpPr>
          <p:cNvPr id="3" name="Content Placeholder 2">
            <a:extLst>
              <a:ext uri="{FF2B5EF4-FFF2-40B4-BE49-F238E27FC236}">
                <a16:creationId xmlns:a16="http://schemas.microsoft.com/office/drawing/2014/main" id="{B62C2274-FAA1-B817-E836-4C8CA5E81C1D}"/>
              </a:ext>
            </a:extLst>
          </p:cNvPr>
          <p:cNvSpPr>
            <a:spLocks noGrp="1"/>
          </p:cNvSpPr>
          <p:nvPr>
            <p:ph idx="1"/>
          </p:nvPr>
        </p:nvSpPr>
        <p:spPr>
          <a:xfrm>
            <a:off x="838200" y="1965217"/>
            <a:ext cx="10515600" cy="4442055"/>
          </a:xfrm>
        </p:spPr>
        <p:txBody>
          <a:bodyPr>
            <a:normAutofit/>
          </a:bodyPr>
          <a:lstStyle/>
          <a:p>
            <a:pPr algn="just"/>
            <a:r>
              <a:rPr lang="en-US" sz="1900" dirty="0">
                <a:solidFill>
                  <a:schemeClr val="bg2">
                    <a:lumMod val="25000"/>
                  </a:schemeClr>
                </a:solidFill>
                <a:latin typeface="Century Gothic" panose="020B0502020202020204" pitchFamily="34" charset="0"/>
              </a:rPr>
              <a:t>Ex Officio – TSA leadership members like the Divisional Commander and Territorial Commander</a:t>
            </a:r>
          </a:p>
          <a:p>
            <a:pPr algn="just"/>
            <a:r>
              <a:rPr lang="en-US" sz="1900" dirty="0">
                <a:solidFill>
                  <a:schemeClr val="bg2">
                    <a:lumMod val="25000"/>
                  </a:schemeClr>
                </a:solidFill>
                <a:latin typeface="Century Gothic" panose="020B0502020202020204" pitchFamily="34" charset="0"/>
              </a:rPr>
              <a:t>Regular Members – Persons elected to membership</a:t>
            </a:r>
          </a:p>
          <a:p>
            <a:pPr algn="just"/>
            <a:r>
              <a:rPr lang="en-US" sz="1900" dirty="0">
                <a:solidFill>
                  <a:schemeClr val="bg2">
                    <a:lumMod val="25000"/>
                  </a:schemeClr>
                </a:solidFill>
                <a:latin typeface="Century Gothic" panose="020B0502020202020204" pitchFamily="34" charset="0"/>
              </a:rPr>
              <a:t>Life Members – Recommended by the board and the representative, served 15 years or more, exhibits high qualities of outstanding leadership, approval of Territorial Commander, 1 for every 8 current members, no longer a regular member</a:t>
            </a:r>
          </a:p>
          <a:p>
            <a:pPr algn="just"/>
            <a:r>
              <a:rPr lang="en-US" sz="1900" dirty="0">
                <a:solidFill>
                  <a:schemeClr val="bg2">
                    <a:lumMod val="25000"/>
                  </a:schemeClr>
                </a:solidFill>
                <a:latin typeface="Century Gothic" panose="020B0502020202020204" pitchFamily="34" charset="0"/>
              </a:rPr>
              <a:t>Member Emeritus – Recommended by the board, served more than nine years, not considered at the time of nomination for life membership, exhibits high qualities of outstanding leadership and unable to actively serve on the advisory board</a:t>
            </a:r>
          </a:p>
          <a:p>
            <a:pPr algn="just"/>
            <a:r>
              <a:rPr lang="en-US" sz="1900" dirty="0">
                <a:solidFill>
                  <a:schemeClr val="bg2">
                    <a:lumMod val="25000"/>
                  </a:schemeClr>
                </a:solidFill>
                <a:latin typeface="Century Gothic" panose="020B0502020202020204" pitchFamily="34" charset="0"/>
              </a:rPr>
              <a:t>Current employees cannot be regular members and therefore would not vote, past employees can be regular members but must go through an approval process within the Army and through the normal election of members by the board</a:t>
            </a:r>
          </a:p>
          <a:p>
            <a:pPr algn="just"/>
            <a:r>
              <a:rPr lang="en-US" sz="1900" dirty="0">
                <a:solidFill>
                  <a:schemeClr val="bg2">
                    <a:lumMod val="25000"/>
                  </a:schemeClr>
                </a:solidFill>
                <a:latin typeface="Century Gothic" panose="020B0502020202020204" pitchFamily="34" charset="0"/>
              </a:rPr>
              <a:t>Retired officers of the Salvation Army cannot serve on an advisory board with the exception of the Territorial Commander’s approval</a:t>
            </a:r>
          </a:p>
        </p:txBody>
      </p:sp>
    </p:spTree>
    <p:extLst>
      <p:ext uri="{BB962C8B-B14F-4D97-AF65-F5344CB8AC3E}">
        <p14:creationId xmlns:p14="http://schemas.microsoft.com/office/powerpoint/2010/main" val="42378609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AA3B5D1E-34C8-D5E5-7C47-10C40C274F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14C84843-659D-BA40-53EB-30E7B93882B5}"/>
              </a:ext>
            </a:extLst>
          </p:cNvPr>
          <p:cNvSpPr>
            <a:spLocks noGrp="1"/>
          </p:cNvSpPr>
          <p:nvPr>
            <p:ph type="title"/>
          </p:nvPr>
        </p:nvSpPr>
        <p:spPr>
          <a:xfrm>
            <a:off x="838200" y="1476169"/>
            <a:ext cx="10515600" cy="1325563"/>
          </a:xfrm>
        </p:spPr>
        <p:txBody>
          <a:bodyPr>
            <a:normAutofit/>
          </a:bodyPr>
          <a:lstStyle/>
          <a:p>
            <a:r>
              <a:rPr lang="en-US" sz="4800" b="1" dirty="0">
                <a:solidFill>
                  <a:schemeClr val="bg1"/>
                </a:solidFill>
                <a:latin typeface="Century Gothic" panose="020B0502020202020204" pitchFamily="34" charset="0"/>
              </a:rPr>
              <a:t>TERMS OF MEMBERSHIP</a:t>
            </a:r>
          </a:p>
        </p:txBody>
      </p:sp>
      <p:sp>
        <p:nvSpPr>
          <p:cNvPr id="3" name="Content Placeholder 2">
            <a:extLst>
              <a:ext uri="{FF2B5EF4-FFF2-40B4-BE49-F238E27FC236}">
                <a16:creationId xmlns:a16="http://schemas.microsoft.com/office/drawing/2014/main" id="{9E3D8660-3965-A0CF-9AE0-EAE99CBC8CC3}"/>
              </a:ext>
            </a:extLst>
          </p:cNvPr>
          <p:cNvSpPr>
            <a:spLocks noGrp="1"/>
          </p:cNvSpPr>
          <p:nvPr>
            <p:ph idx="1"/>
          </p:nvPr>
        </p:nvSpPr>
        <p:spPr>
          <a:xfrm>
            <a:off x="838200" y="2537113"/>
            <a:ext cx="10055942" cy="3955762"/>
          </a:xfrm>
        </p:spPr>
        <p:txBody>
          <a:bodyPr>
            <a:normAutofit lnSpcReduction="10000"/>
          </a:bodyPr>
          <a:lstStyle/>
          <a:p>
            <a:pPr algn="just"/>
            <a:r>
              <a:rPr lang="en-US" sz="2400" dirty="0">
                <a:solidFill>
                  <a:schemeClr val="bg1"/>
                </a:solidFill>
                <a:latin typeface="Century Gothic" panose="020B0502020202020204" pitchFamily="34" charset="0"/>
              </a:rPr>
              <a:t>End date is three years from the members election date which is a 3-year term</a:t>
            </a:r>
          </a:p>
          <a:p>
            <a:pPr algn="just"/>
            <a:r>
              <a:rPr lang="en-US" sz="2400" dirty="0">
                <a:solidFill>
                  <a:schemeClr val="bg1"/>
                </a:solidFill>
                <a:latin typeface="Century Gothic" panose="020B0502020202020204" pitchFamily="34" charset="0"/>
              </a:rPr>
              <a:t>1/3 of the board should be elected new each year</a:t>
            </a:r>
          </a:p>
          <a:p>
            <a:pPr algn="just"/>
            <a:r>
              <a:rPr lang="en-US" sz="2400" dirty="0">
                <a:solidFill>
                  <a:schemeClr val="bg1"/>
                </a:solidFill>
                <a:latin typeface="Century Gothic" panose="020B0502020202020204" pitchFamily="34" charset="0"/>
              </a:rPr>
              <a:t>An elected member may be re-elected for a total of three consecutive terms, one year hiatus to return as a member after three terms</a:t>
            </a:r>
          </a:p>
          <a:p>
            <a:pPr algn="just"/>
            <a:r>
              <a:rPr lang="en-US" sz="2400" dirty="0">
                <a:solidFill>
                  <a:schemeClr val="bg1"/>
                </a:solidFill>
                <a:latin typeface="Century Gothic" panose="020B0502020202020204" pitchFamily="34" charset="0"/>
              </a:rPr>
              <a:t>Recognition and orientation includes a member pin and plaque and new orientation training</a:t>
            </a:r>
          </a:p>
          <a:p>
            <a:pPr algn="just"/>
            <a:r>
              <a:rPr lang="en-US" sz="2400" dirty="0">
                <a:solidFill>
                  <a:schemeClr val="bg1"/>
                </a:solidFill>
                <a:latin typeface="Century Gothic" panose="020B0502020202020204" pitchFamily="34" charset="0"/>
              </a:rPr>
              <a:t>When each advisory board was formed, there is a documented number of board members a unit can have based on size of community</a:t>
            </a:r>
          </a:p>
        </p:txBody>
      </p:sp>
    </p:spTree>
    <p:extLst>
      <p:ext uri="{BB962C8B-B14F-4D97-AF65-F5344CB8AC3E}">
        <p14:creationId xmlns:p14="http://schemas.microsoft.com/office/powerpoint/2010/main" val="4097228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963A4E9B-07AC-5E1B-A967-53C4D95ABD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CF745E1-ECBA-D591-0FE5-ABDBEAD86799}"/>
              </a:ext>
            </a:extLst>
          </p:cNvPr>
          <p:cNvSpPr>
            <a:spLocks noGrp="1"/>
          </p:cNvSpPr>
          <p:nvPr>
            <p:ph type="title"/>
          </p:nvPr>
        </p:nvSpPr>
        <p:spPr>
          <a:xfrm>
            <a:off x="1211826" y="2042049"/>
            <a:ext cx="10515600" cy="823070"/>
          </a:xfrm>
        </p:spPr>
        <p:txBody>
          <a:bodyPr>
            <a:normAutofit/>
          </a:bodyPr>
          <a:lstStyle/>
          <a:p>
            <a:r>
              <a:rPr lang="en-US" sz="4800" b="1" dirty="0">
                <a:solidFill>
                  <a:srgbClr val="FF0000"/>
                </a:solidFill>
                <a:latin typeface="Century Gothic" panose="020B0502020202020204" pitchFamily="34" charset="0"/>
              </a:rPr>
              <a:t>ANNUAL MEETINGS</a:t>
            </a:r>
          </a:p>
        </p:txBody>
      </p:sp>
      <p:sp>
        <p:nvSpPr>
          <p:cNvPr id="3" name="Content Placeholder 2">
            <a:extLst>
              <a:ext uri="{FF2B5EF4-FFF2-40B4-BE49-F238E27FC236}">
                <a16:creationId xmlns:a16="http://schemas.microsoft.com/office/drawing/2014/main" id="{6EAEBFF3-B197-0E01-37C1-AA98848322B7}"/>
              </a:ext>
            </a:extLst>
          </p:cNvPr>
          <p:cNvSpPr>
            <a:spLocks noGrp="1"/>
          </p:cNvSpPr>
          <p:nvPr>
            <p:ph idx="1"/>
          </p:nvPr>
        </p:nvSpPr>
        <p:spPr>
          <a:xfrm>
            <a:off x="1349477" y="2936671"/>
            <a:ext cx="8207477" cy="2943020"/>
          </a:xfrm>
        </p:spPr>
        <p:txBody>
          <a:bodyPr>
            <a:normAutofit/>
          </a:bodyPr>
          <a:lstStyle/>
          <a:p>
            <a:r>
              <a:rPr lang="en-US" sz="2400" dirty="0">
                <a:solidFill>
                  <a:srgbClr val="FF0000"/>
                </a:solidFill>
                <a:latin typeface="Century Gothic" panose="020B0502020202020204" pitchFamily="34" charset="0"/>
              </a:rPr>
              <a:t>Annual meeting should occur to elect regular members and officers of the board</a:t>
            </a:r>
          </a:p>
          <a:p>
            <a:r>
              <a:rPr lang="en-US" sz="2400" dirty="0">
                <a:solidFill>
                  <a:srgbClr val="FF0000"/>
                </a:solidFill>
                <a:latin typeface="Century Gothic" panose="020B0502020202020204" pitchFamily="34" charset="0"/>
              </a:rPr>
              <a:t>Approval of committee members who are not on the board</a:t>
            </a:r>
          </a:p>
          <a:p>
            <a:r>
              <a:rPr lang="en-US" sz="2400" dirty="0">
                <a:solidFill>
                  <a:srgbClr val="FF0000"/>
                </a:solidFill>
                <a:latin typeface="Century Gothic" panose="020B0502020202020204" pitchFamily="34" charset="0"/>
              </a:rPr>
              <a:t>Any recommendations of members for advisory councils under boards</a:t>
            </a:r>
          </a:p>
          <a:p>
            <a:r>
              <a:rPr lang="en-US" sz="2400" dirty="0">
                <a:solidFill>
                  <a:srgbClr val="FF0000"/>
                </a:solidFill>
                <a:latin typeface="Century Gothic" panose="020B0502020202020204" pitchFamily="34" charset="0"/>
              </a:rPr>
              <a:t>Any other business proper for an annual meeting</a:t>
            </a:r>
          </a:p>
        </p:txBody>
      </p:sp>
    </p:spTree>
    <p:extLst>
      <p:ext uri="{BB962C8B-B14F-4D97-AF65-F5344CB8AC3E}">
        <p14:creationId xmlns:p14="http://schemas.microsoft.com/office/powerpoint/2010/main" val="1273891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039A2AF6-3A8B-DAA6-8F90-77CF120E6F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6D11406-6C57-00B0-F5A2-487084B9DE6C}"/>
              </a:ext>
            </a:extLst>
          </p:cNvPr>
          <p:cNvSpPr>
            <a:spLocks noGrp="1"/>
          </p:cNvSpPr>
          <p:nvPr>
            <p:ph type="title"/>
          </p:nvPr>
        </p:nvSpPr>
        <p:spPr>
          <a:xfrm>
            <a:off x="1143000" y="1975818"/>
            <a:ext cx="10515600" cy="680223"/>
          </a:xfrm>
        </p:spPr>
        <p:txBody>
          <a:bodyPr>
            <a:normAutofit/>
          </a:bodyPr>
          <a:lstStyle/>
          <a:p>
            <a:pPr algn="just"/>
            <a:r>
              <a:rPr lang="en-US" sz="4000" b="1" dirty="0">
                <a:solidFill>
                  <a:srgbClr val="FF0000"/>
                </a:solidFill>
                <a:latin typeface="Century Gothic" panose="020B0502020202020204" pitchFamily="34" charset="0"/>
              </a:rPr>
              <a:t>REGULAR MEETINGS</a:t>
            </a:r>
          </a:p>
        </p:txBody>
      </p:sp>
      <p:sp>
        <p:nvSpPr>
          <p:cNvPr id="3" name="Content Placeholder 2">
            <a:extLst>
              <a:ext uri="{FF2B5EF4-FFF2-40B4-BE49-F238E27FC236}">
                <a16:creationId xmlns:a16="http://schemas.microsoft.com/office/drawing/2014/main" id="{98A1D8A7-C503-9C2F-7C18-3D934BE3C38B}"/>
              </a:ext>
            </a:extLst>
          </p:cNvPr>
          <p:cNvSpPr>
            <a:spLocks noGrp="1"/>
          </p:cNvSpPr>
          <p:nvPr>
            <p:ph idx="1"/>
          </p:nvPr>
        </p:nvSpPr>
        <p:spPr>
          <a:xfrm>
            <a:off x="1221658" y="2776766"/>
            <a:ext cx="9338186" cy="2992181"/>
          </a:xfrm>
        </p:spPr>
        <p:txBody>
          <a:bodyPr/>
          <a:lstStyle/>
          <a:p>
            <a:pPr algn="just"/>
            <a:r>
              <a:rPr lang="en-US" sz="2400" dirty="0">
                <a:latin typeface="Century Gothic" panose="020B0502020202020204" pitchFamily="34" charset="0"/>
              </a:rPr>
              <a:t>Occur monthly or at minimum quarterly</a:t>
            </a:r>
          </a:p>
          <a:p>
            <a:pPr algn="just"/>
            <a:r>
              <a:rPr lang="en-US" sz="2400" dirty="0">
                <a:latin typeface="Century Gothic" panose="020B0502020202020204" pitchFamily="34" charset="0"/>
              </a:rPr>
              <a:t>Location of meetings can vary</a:t>
            </a:r>
          </a:p>
          <a:p>
            <a:pPr algn="just"/>
            <a:r>
              <a:rPr lang="en-US" sz="2400" dirty="0">
                <a:latin typeface="Century Gothic" panose="020B0502020202020204" pitchFamily="34" charset="0"/>
              </a:rPr>
              <a:t>Most work occur in committees</a:t>
            </a:r>
          </a:p>
          <a:p>
            <a:pPr algn="just"/>
            <a:r>
              <a:rPr lang="en-US" sz="2400" dirty="0">
                <a:latin typeface="Century Gothic" panose="020B0502020202020204" pitchFamily="34" charset="0"/>
              </a:rPr>
              <a:t>Special occasion can replace a meeting like a Christmas social or other</a:t>
            </a:r>
          </a:p>
          <a:p>
            <a:pPr algn="just"/>
            <a:r>
              <a:rPr lang="en-US" sz="2400" dirty="0">
                <a:latin typeface="Century Gothic" panose="020B0502020202020204" pitchFamily="34" charset="0"/>
              </a:rPr>
              <a:t>Special meetings can also be called by the Secretary and documented in the minutes</a:t>
            </a:r>
          </a:p>
        </p:txBody>
      </p:sp>
    </p:spTree>
    <p:extLst>
      <p:ext uri="{BB962C8B-B14F-4D97-AF65-F5344CB8AC3E}">
        <p14:creationId xmlns:p14="http://schemas.microsoft.com/office/powerpoint/2010/main" val="35900763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06169950-2FAD-A430-0B38-48072E52FB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A413619-BD03-06FC-9B64-E4E2DA0C8E82}"/>
              </a:ext>
            </a:extLst>
          </p:cNvPr>
          <p:cNvSpPr>
            <a:spLocks noGrp="1"/>
          </p:cNvSpPr>
          <p:nvPr>
            <p:ph type="title"/>
          </p:nvPr>
        </p:nvSpPr>
        <p:spPr>
          <a:xfrm>
            <a:off x="1064342" y="1761305"/>
            <a:ext cx="10515600" cy="1325563"/>
          </a:xfrm>
        </p:spPr>
        <p:txBody>
          <a:bodyPr>
            <a:normAutofit/>
          </a:bodyPr>
          <a:lstStyle/>
          <a:p>
            <a:r>
              <a:rPr lang="en-US" sz="4800" b="1" dirty="0">
                <a:solidFill>
                  <a:srgbClr val="002060"/>
                </a:solidFill>
                <a:latin typeface="Century Gothic" panose="020B0502020202020204" pitchFamily="34" charset="0"/>
              </a:rPr>
              <a:t>QUORUM</a:t>
            </a:r>
          </a:p>
        </p:txBody>
      </p:sp>
      <p:sp>
        <p:nvSpPr>
          <p:cNvPr id="3" name="Content Placeholder 2">
            <a:extLst>
              <a:ext uri="{FF2B5EF4-FFF2-40B4-BE49-F238E27FC236}">
                <a16:creationId xmlns:a16="http://schemas.microsoft.com/office/drawing/2014/main" id="{40D913FF-2AA7-827D-D674-91743304E696}"/>
              </a:ext>
            </a:extLst>
          </p:cNvPr>
          <p:cNvSpPr>
            <a:spLocks noGrp="1"/>
          </p:cNvSpPr>
          <p:nvPr>
            <p:ph idx="1"/>
          </p:nvPr>
        </p:nvSpPr>
        <p:spPr>
          <a:xfrm>
            <a:off x="1064342" y="2835760"/>
            <a:ext cx="9525000" cy="2874194"/>
          </a:xfrm>
        </p:spPr>
        <p:txBody>
          <a:bodyPr>
            <a:normAutofit/>
          </a:bodyPr>
          <a:lstStyle/>
          <a:p>
            <a:pPr algn="just"/>
            <a:r>
              <a:rPr lang="en-US" sz="2400" dirty="0">
                <a:solidFill>
                  <a:srgbClr val="002060"/>
                </a:solidFill>
                <a:latin typeface="Century Gothic" panose="020B0502020202020204" pitchFamily="34" charset="0"/>
              </a:rPr>
              <a:t>At the meetings, one-third of all voting members and the representative or designee of TSA shall be present </a:t>
            </a:r>
          </a:p>
          <a:p>
            <a:pPr algn="just"/>
            <a:r>
              <a:rPr lang="en-US" sz="2400" dirty="0">
                <a:solidFill>
                  <a:srgbClr val="002060"/>
                </a:solidFill>
                <a:latin typeface="Century Gothic" panose="020B0502020202020204" pitchFamily="34" charset="0"/>
              </a:rPr>
              <a:t>One-third is sufficient to continue a quorum for the transactions of the business</a:t>
            </a:r>
          </a:p>
          <a:p>
            <a:pPr algn="just"/>
            <a:r>
              <a:rPr lang="en-US" sz="2400" dirty="0">
                <a:solidFill>
                  <a:srgbClr val="002060"/>
                </a:solidFill>
                <a:latin typeface="Century Gothic" panose="020B0502020202020204" pitchFamily="34" charset="0"/>
              </a:rPr>
              <a:t>Voting members include regular members, life members and ex officio members not considered the TSA designee or employee</a:t>
            </a:r>
          </a:p>
        </p:txBody>
      </p:sp>
    </p:spTree>
    <p:extLst>
      <p:ext uri="{BB962C8B-B14F-4D97-AF65-F5344CB8AC3E}">
        <p14:creationId xmlns:p14="http://schemas.microsoft.com/office/powerpoint/2010/main" val="2733705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7347813D-DD3C-3F10-7014-AAC595C59F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41" y="0"/>
            <a:ext cx="12183782" cy="6858000"/>
          </a:xfrm>
          <a:prstGeom prst="rect">
            <a:avLst/>
          </a:prstGeom>
        </p:spPr>
      </p:pic>
      <p:sp>
        <p:nvSpPr>
          <p:cNvPr id="2" name="Title 1">
            <a:extLst>
              <a:ext uri="{FF2B5EF4-FFF2-40B4-BE49-F238E27FC236}">
                <a16:creationId xmlns:a16="http://schemas.microsoft.com/office/drawing/2014/main" id="{96059E85-5017-A305-E17A-281F0263F41A}"/>
              </a:ext>
            </a:extLst>
          </p:cNvPr>
          <p:cNvSpPr>
            <a:spLocks noGrp="1"/>
          </p:cNvSpPr>
          <p:nvPr>
            <p:ph type="title"/>
          </p:nvPr>
        </p:nvSpPr>
        <p:spPr>
          <a:xfrm>
            <a:off x="983225" y="1676431"/>
            <a:ext cx="10515600" cy="905377"/>
          </a:xfrm>
        </p:spPr>
        <p:txBody>
          <a:bodyPr/>
          <a:lstStyle/>
          <a:p>
            <a:r>
              <a:rPr lang="en-US" b="1" dirty="0">
                <a:solidFill>
                  <a:srgbClr val="FFC000"/>
                </a:solidFill>
                <a:latin typeface="Century Gothic" panose="020B0502020202020204" pitchFamily="34" charset="0"/>
              </a:rPr>
              <a:t>ORDER OF BUSINESS</a:t>
            </a:r>
          </a:p>
        </p:txBody>
      </p:sp>
      <p:sp>
        <p:nvSpPr>
          <p:cNvPr id="3" name="Content Placeholder 2">
            <a:extLst>
              <a:ext uri="{FF2B5EF4-FFF2-40B4-BE49-F238E27FC236}">
                <a16:creationId xmlns:a16="http://schemas.microsoft.com/office/drawing/2014/main" id="{AAB6F74E-C142-A7BE-BF73-076056DD0DEA}"/>
              </a:ext>
            </a:extLst>
          </p:cNvPr>
          <p:cNvSpPr>
            <a:spLocks noGrp="1"/>
          </p:cNvSpPr>
          <p:nvPr>
            <p:ph idx="1"/>
          </p:nvPr>
        </p:nvSpPr>
        <p:spPr>
          <a:xfrm>
            <a:off x="983225" y="2642781"/>
            <a:ext cx="10245213" cy="3850094"/>
          </a:xfrm>
        </p:spPr>
        <p:txBody>
          <a:bodyPr>
            <a:normAutofit/>
          </a:bodyPr>
          <a:lstStyle/>
          <a:p>
            <a:pPr marL="216000">
              <a:spcBef>
                <a:spcPts val="0"/>
              </a:spcBef>
            </a:pPr>
            <a:r>
              <a:rPr lang="en-US" sz="2400" dirty="0">
                <a:solidFill>
                  <a:schemeClr val="bg1"/>
                </a:solidFill>
                <a:latin typeface="Century Gothic" panose="020B0502020202020204" pitchFamily="34" charset="0"/>
              </a:rPr>
              <a:t>Call to order</a:t>
            </a:r>
          </a:p>
          <a:p>
            <a:pPr marL="216000">
              <a:spcBef>
                <a:spcPts val="0"/>
              </a:spcBef>
            </a:pPr>
            <a:r>
              <a:rPr lang="en-US" sz="2400" dirty="0">
                <a:solidFill>
                  <a:schemeClr val="bg1"/>
                </a:solidFill>
                <a:latin typeface="Century Gothic" panose="020B0502020202020204" pitchFamily="34" charset="0"/>
              </a:rPr>
              <a:t>Invocation</a:t>
            </a:r>
          </a:p>
          <a:p>
            <a:pPr marL="216000">
              <a:spcBef>
                <a:spcPts val="0"/>
              </a:spcBef>
            </a:pPr>
            <a:r>
              <a:rPr lang="en-US" sz="2400" dirty="0">
                <a:solidFill>
                  <a:schemeClr val="bg1"/>
                </a:solidFill>
                <a:latin typeface="Century Gothic" panose="020B0502020202020204" pitchFamily="34" charset="0"/>
              </a:rPr>
              <a:t>Reading/Acceptance of the minutes</a:t>
            </a:r>
          </a:p>
          <a:p>
            <a:pPr marL="216000">
              <a:spcBef>
                <a:spcPts val="0"/>
              </a:spcBef>
            </a:pPr>
            <a:r>
              <a:rPr lang="en-US" sz="2400" dirty="0">
                <a:solidFill>
                  <a:schemeClr val="bg1"/>
                </a:solidFill>
                <a:latin typeface="Century Gothic" panose="020B0502020202020204" pitchFamily="34" charset="0"/>
              </a:rPr>
              <a:t>Committee reports</a:t>
            </a:r>
          </a:p>
          <a:p>
            <a:pPr marL="216000">
              <a:spcBef>
                <a:spcPts val="0"/>
              </a:spcBef>
            </a:pPr>
            <a:r>
              <a:rPr lang="en-US" sz="2400" dirty="0">
                <a:solidFill>
                  <a:schemeClr val="bg1"/>
                </a:solidFill>
                <a:latin typeface="Century Gothic" panose="020B0502020202020204" pitchFamily="34" charset="0"/>
              </a:rPr>
              <a:t>Unfinished business</a:t>
            </a:r>
          </a:p>
          <a:p>
            <a:pPr marL="216000">
              <a:spcBef>
                <a:spcPts val="0"/>
              </a:spcBef>
            </a:pPr>
            <a:r>
              <a:rPr lang="en-US" sz="2400" dirty="0">
                <a:solidFill>
                  <a:schemeClr val="bg1"/>
                </a:solidFill>
                <a:latin typeface="Century Gothic" panose="020B0502020202020204" pitchFamily="34" charset="0"/>
              </a:rPr>
              <a:t>New business</a:t>
            </a:r>
          </a:p>
          <a:p>
            <a:pPr marL="216000">
              <a:spcBef>
                <a:spcPts val="0"/>
              </a:spcBef>
            </a:pPr>
            <a:r>
              <a:rPr lang="en-US" sz="2400" dirty="0">
                <a:solidFill>
                  <a:schemeClr val="bg1"/>
                </a:solidFill>
                <a:latin typeface="Century Gothic" panose="020B0502020202020204" pitchFamily="34" charset="0"/>
              </a:rPr>
              <a:t>TSA Representative or Designee report</a:t>
            </a:r>
          </a:p>
          <a:p>
            <a:pPr marL="216000">
              <a:spcBef>
                <a:spcPts val="0"/>
              </a:spcBef>
            </a:pPr>
            <a:r>
              <a:rPr lang="en-US" sz="2400" dirty="0">
                <a:solidFill>
                  <a:schemeClr val="bg1"/>
                </a:solidFill>
                <a:latin typeface="Century Gothic" panose="020B0502020202020204" pitchFamily="34" charset="0"/>
              </a:rPr>
              <a:t>Adjournment</a:t>
            </a:r>
          </a:p>
          <a:p>
            <a:endParaRPr lang="en-US" dirty="0">
              <a:solidFill>
                <a:srgbClr val="FFC000"/>
              </a:solidFill>
              <a:latin typeface="Century Gothic" panose="020B0502020202020204" pitchFamily="34" charset="0"/>
            </a:endParaRPr>
          </a:p>
          <a:p>
            <a:pPr marL="0" indent="0">
              <a:buNone/>
            </a:pPr>
            <a:r>
              <a:rPr lang="en-US" sz="2400" b="1" spc="-150" dirty="0">
                <a:solidFill>
                  <a:srgbClr val="FFC000"/>
                </a:solidFill>
                <a:latin typeface="Century Gothic" panose="020B0502020202020204" pitchFamily="34" charset="0"/>
              </a:rPr>
              <a:t>Are there any other agenda items your advisory board finds effective?</a:t>
            </a:r>
          </a:p>
          <a:p>
            <a:endParaRPr lang="en-US" dirty="0">
              <a:solidFill>
                <a:srgbClr val="FFC000"/>
              </a:solidFill>
              <a:latin typeface="Century Gothic" panose="020B0502020202020204" pitchFamily="34" charset="0"/>
            </a:endParaRPr>
          </a:p>
        </p:txBody>
      </p:sp>
    </p:spTree>
    <p:extLst>
      <p:ext uri="{BB962C8B-B14F-4D97-AF65-F5344CB8AC3E}">
        <p14:creationId xmlns:p14="http://schemas.microsoft.com/office/powerpoint/2010/main" val="952509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73AC90CA-6F01-1CC4-155D-C8E144EFC0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4FCDF2EF-AB76-EB8B-D784-332F17F74C7E}"/>
              </a:ext>
            </a:extLst>
          </p:cNvPr>
          <p:cNvSpPr>
            <a:spLocks noGrp="1"/>
          </p:cNvSpPr>
          <p:nvPr>
            <p:ph type="title"/>
          </p:nvPr>
        </p:nvSpPr>
        <p:spPr>
          <a:xfrm>
            <a:off x="838200" y="545725"/>
            <a:ext cx="10515600" cy="905377"/>
          </a:xfrm>
        </p:spPr>
        <p:txBody>
          <a:bodyPr/>
          <a:lstStyle/>
          <a:p>
            <a:r>
              <a:rPr lang="en-US" b="1" spc="-150" dirty="0">
                <a:solidFill>
                  <a:srgbClr val="002060"/>
                </a:solidFill>
                <a:latin typeface="Century Gothic" panose="020B0502020202020204" pitchFamily="34" charset="0"/>
              </a:rPr>
              <a:t>STRUCTURE OF ADVISORY BOARDS</a:t>
            </a:r>
          </a:p>
        </p:txBody>
      </p:sp>
      <p:sp>
        <p:nvSpPr>
          <p:cNvPr id="3" name="Content Placeholder 2">
            <a:extLst>
              <a:ext uri="{FF2B5EF4-FFF2-40B4-BE49-F238E27FC236}">
                <a16:creationId xmlns:a16="http://schemas.microsoft.com/office/drawing/2014/main" id="{2498B1FC-C850-C42B-8C35-0DD6CB95E91D}"/>
              </a:ext>
            </a:extLst>
          </p:cNvPr>
          <p:cNvSpPr>
            <a:spLocks noGrp="1"/>
          </p:cNvSpPr>
          <p:nvPr>
            <p:ph idx="1"/>
          </p:nvPr>
        </p:nvSpPr>
        <p:spPr>
          <a:xfrm>
            <a:off x="2185219" y="1496190"/>
            <a:ext cx="6860458" cy="4363835"/>
          </a:xfrm>
        </p:spPr>
        <p:txBody>
          <a:bodyPr>
            <a:normAutofit fontScale="92500" lnSpcReduction="10000"/>
          </a:bodyPr>
          <a:lstStyle/>
          <a:p>
            <a:r>
              <a:rPr lang="en-US" sz="2000" b="1" dirty="0">
                <a:solidFill>
                  <a:srgbClr val="002060"/>
                </a:solidFill>
                <a:latin typeface="Century Gothic" panose="020B0502020202020204" pitchFamily="34" charset="0"/>
              </a:rPr>
              <a:t>Officers</a:t>
            </a:r>
          </a:p>
          <a:p>
            <a:pPr lvl="1"/>
            <a:r>
              <a:rPr lang="en-US" sz="1800" dirty="0">
                <a:solidFill>
                  <a:srgbClr val="002060"/>
                </a:solidFill>
                <a:latin typeface="Century Gothic" panose="020B0502020202020204" pitchFamily="34" charset="0"/>
              </a:rPr>
              <a:t>Chairperson</a:t>
            </a:r>
          </a:p>
          <a:p>
            <a:pPr lvl="1"/>
            <a:r>
              <a:rPr lang="en-US" sz="1800" dirty="0">
                <a:solidFill>
                  <a:srgbClr val="002060"/>
                </a:solidFill>
                <a:latin typeface="Century Gothic" panose="020B0502020202020204" pitchFamily="34" charset="0"/>
              </a:rPr>
              <a:t>Vice Chairperson</a:t>
            </a:r>
          </a:p>
          <a:p>
            <a:pPr lvl="1"/>
            <a:r>
              <a:rPr lang="en-US" sz="1800" dirty="0">
                <a:solidFill>
                  <a:srgbClr val="002060"/>
                </a:solidFill>
                <a:latin typeface="Century Gothic" panose="020B0502020202020204" pitchFamily="34" charset="0"/>
              </a:rPr>
              <a:t>Secretary</a:t>
            </a:r>
          </a:p>
          <a:p>
            <a:pPr lvl="1"/>
            <a:r>
              <a:rPr lang="en-US" sz="1800" dirty="0">
                <a:solidFill>
                  <a:srgbClr val="002060"/>
                </a:solidFill>
                <a:latin typeface="Century Gothic" panose="020B0502020202020204" pitchFamily="34" charset="0"/>
              </a:rPr>
              <a:t>Treasurer</a:t>
            </a:r>
          </a:p>
          <a:p>
            <a:pPr lvl="1"/>
            <a:endParaRPr lang="en-US" sz="1800" b="1" dirty="0">
              <a:solidFill>
                <a:srgbClr val="002060"/>
              </a:solidFill>
              <a:latin typeface="Century Gothic" panose="020B0502020202020204" pitchFamily="34" charset="0"/>
            </a:endParaRPr>
          </a:p>
          <a:p>
            <a:r>
              <a:rPr lang="en-US" sz="2000" b="1" dirty="0">
                <a:solidFill>
                  <a:srgbClr val="002060"/>
                </a:solidFill>
                <a:latin typeface="Century Gothic" panose="020B0502020202020204" pitchFamily="34" charset="0"/>
              </a:rPr>
              <a:t>Standing Committees (5)</a:t>
            </a:r>
          </a:p>
          <a:p>
            <a:pPr lvl="1"/>
            <a:r>
              <a:rPr lang="en-US" sz="1800" dirty="0">
                <a:solidFill>
                  <a:srgbClr val="002060"/>
                </a:solidFill>
                <a:latin typeface="Century Gothic" panose="020B0502020202020204" pitchFamily="34" charset="0"/>
              </a:rPr>
              <a:t>Executive/Board Development </a:t>
            </a:r>
          </a:p>
          <a:p>
            <a:pPr lvl="1"/>
            <a:r>
              <a:rPr lang="en-US" sz="1800" dirty="0">
                <a:solidFill>
                  <a:srgbClr val="002060"/>
                </a:solidFill>
                <a:latin typeface="Century Gothic" panose="020B0502020202020204" pitchFamily="34" charset="0"/>
              </a:rPr>
              <a:t>Public Relations and Development</a:t>
            </a:r>
          </a:p>
          <a:p>
            <a:pPr lvl="1"/>
            <a:r>
              <a:rPr lang="en-US" sz="1800" dirty="0">
                <a:solidFill>
                  <a:srgbClr val="002060"/>
                </a:solidFill>
                <a:latin typeface="Century Gothic" panose="020B0502020202020204" pitchFamily="34" charset="0"/>
              </a:rPr>
              <a:t>Property and Facilities</a:t>
            </a:r>
          </a:p>
          <a:p>
            <a:pPr lvl="1"/>
            <a:r>
              <a:rPr lang="en-US" sz="1800" dirty="0">
                <a:solidFill>
                  <a:srgbClr val="002060"/>
                </a:solidFill>
                <a:latin typeface="Century Gothic" panose="020B0502020202020204" pitchFamily="34" charset="0"/>
              </a:rPr>
              <a:t>Program and Services</a:t>
            </a:r>
          </a:p>
          <a:p>
            <a:pPr lvl="1"/>
            <a:r>
              <a:rPr lang="en-US" sz="1800" dirty="0">
                <a:solidFill>
                  <a:srgbClr val="002060"/>
                </a:solidFill>
                <a:latin typeface="Century Gothic" panose="020B0502020202020204" pitchFamily="34" charset="0"/>
              </a:rPr>
              <a:t>Finance</a:t>
            </a:r>
          </a:p>
          <a:p>
            <a:r>
              <a:rPr lang="en-US" sz="2000" dirty="0">
                <a:solidFill>
                  <a:srgbClr val="002060"/>
                </a:solidFill>
                <a:latin typeface="Century Gothic" panose="020B0502020202020204" pitchFamily="34" charset="0"/>
              </a:rPr>
              <a:t>Ad Hoc as necessary</a:t>
            </a:r>
          </a:p>
          <a:p>
            <a:r>
              <a:rPr lang="en-US" sz="2000" b="1" dirty="0">
                <a:solidFill>
                  <a:srgbClr val="002060"/>
                </a:solidFill>
                <a:latin typeface="Century Gothic" panose="020B0502020202020204" pitchFamily="34" charset="0"/>
              </a:rPr>
              <a:t>Responsibilities in the manual provided</a:t>
            </a:r>
          </a:p>
          <a:p>
            <a:pPr lvl="1"/>
            <a:endParaRPr lang="en-US" sz="1800"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23493396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7083989C-2E8D-9E8B-EAB8-FA43379FF7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812F6054-60B9-D4B4-0EF1-4BCF04BF5FD6}"/>
              </a:ext>
            </a:extLst>
          </p:cNvPr>
          <p:cNvSpPr>
            <a:spLocks noGrp="1"/>
          </p:cNvSpPr>
          <p:nvPr>
            <p:ph type="title"/>
          </p:nvPr>
        </p:nvSpPr>
        <p:spPr>
          <a:xfrm>
            <a:off x="936524" y="2292248"/>
            <a:ext cx="10515600" cy="1325563"/>
          </a:xfrm>
        </p:spPr>
        <p:txBody>
          <a:bodyPr>
            <a:normAutofit/>
          </a:bodyPr>
          <a:lstStyle/>
          <a:p>
            <a:pPr algn="ctr"/>
            <a:r>
              <a:rPr lang="en-US" b="1" spc="-300" dirty="0">
                <a:solidFill>
                  <a:schemeClr val="bg1"/>
                </a:solidFill>
                <a:latin typeface="Century Gothic" panose="020B0502020202020204" pitchFamily="34" charset="0"/>
              </a:rPr>
              <a:t>IMPORTANCE OF SUCCESSION PLANNING</a:t>
            </a:r>
          </a:p>
        </p:txBody>
      </p:sp>
      <p:sp>
        <p:nvSpPr>
          <p:cNvPr id="3" name="Content Placeholder 2">
            <a:extLst>
              <a:ext uri="{FF2B5EF4-FFF2-40B4-BE49-F238E27FC236}">
                <a16:creationId xmlns:a16="http://schemas.microsoft.com/office/drawing/2014/main" id="{AD9F6629-9639-48C3-4997-3A8F67E27F69}"/>
              </a:ext>
            </a:extLst>
          </p:cNvPr>
          <p:cNvSpPr>
            <a:spLocks noGrp="1"/>
          </p:cNvSpPr>
          <p:nvPr>
            <p:ph idx="1"/>
          </p:nvPr>
        </p:nvSpPr>
        <p:spPr>
          <a:xfrm>
            <a:off x="975852" y="3429000"/>
            <a:ext cx="10515600" cy="1772981"/>
          </a:xfrm>
        </p:spPr>
        <p:txBody>
          <a:bodyPr/>
          <a:lstStyle/>
          <a:p>
            <a:pPr algn="just"/>
            <a:r>
              <a:rPr lang="en-US" b="0" i="0" dirty="0">
                <a:solidFill>
                  <a:schemeClr val="bg1"/>
                </a:solidFill>
                <a:effectLst/>
                <a:latin typeface="Century Gothic" panose="020B0502020202020204" pitchFamily="34" charset="0"/>
              </a:rPr>
              <a:t>Succession planning is a core part of the management cycle and an organization’s growth strategy. For the nonprofit board, succession planning falls under the </a:t>
            </a:r>
            <a:r>
              <a:rPr lang="en-US" b="1" i="0" dirty="0">
                <a:solidFill>
                  <a:schemeClr val="bg1"/>
                </a:solidFill>
                <a:effectLst/>
                <a:latin typeface="Century Gothic" panose="020B0502020202020204" pitchFamily="34" charset="0"/>
              </a:rPr>
              <a:t> “duty of care.”</a:t>
            </a:r>
            <a:endParaRPr lang="en-US"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23040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faz de usuario gráfica, Sitio web&#10;&#10;Descripción generada automáticamente">
            <a:extLst>
              <a:ext uri="{FF2B5EF4-FFF2-40B4-BE49-F238E27FC236}">
                <a16:creationId xmlns:a16="http://schemas.microsoft.com/office/drawing/2014/main" id="{1476F3EE-BF56-E2C2-0E9B-6622359F6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523" y="-84841"/>
            <a:ext cx="12192000" cy="6858000"/>
          </a:xfrm>
          <a:prstGeom prst="rect">
            <a:avLst/>
          </a:prstGeom>
        </p:spPr>
      </p:pic>
      <p:sp>
        <p:nvSpPr>
          <p:cNvPr id="2" name="TextBox 1">
            <a:extLst>
              <a:ext uri="{FF2B5EF4-FFF2-40B4-BE49-F238E27FC236}">
                <a16:creationId xmlns:a16="http://schemas.microsoft.com/office/drawing/2014/main" id="{635BF09F-5B41-5F93-0471-4494F41B947D}"/>
              </a:ext>
            </a:extLst>
          </p:cNvPr>
          <p:cNvSpPr txBox="1"/>
          <p:nvPr/>
        </p:nvSpPr>
        <p:spPr>
          <a:xfrm>
            <a:off x="2149311" y="5307292"/>
            <a:ext cx="8163612" cy="1292662"/>
          </a:xfrm>
          <a:prstGeom prst="rect">
            <a:avLst/>
          </a:prstGeom>
          <a:noFill/>
        </p:spPr>
        <p:txBody>
          <a:bodyPr wrap="square" rtlCol="0">
            <a:spAutoFit/>
          </a:bodyPr>
          <a:lstStyle/>
          <a:p>
            <a:pPr algn="ctr"/>
            <a:r>
              <a:rPr lang="en-US" sz="6000" dirty="0">
                <a:solidFill>
                  <a:schemeClr val="bg1"/>
                </a:solidFill>
              </a:rPr>
              <a:t>WELCOME &amp; DEVOTION</a:t>
            </a:r>
          </a:p>
          <a:p>
            <a:pPr algn="ctr"/>
            <a:r>
              <a:rPr lang="en-US" sz="1200" dirty="0">
                <a:solidFill>
                  <a:schemeClr val="bg1"/>
                </a:solidFill>
              </a:rPr>
              <a:t>VIDEO: </a:t>
            </a:r>
            <a:r>
              <a:rPr lang="en-US" sz="1800" u="sng" dirty="0">
                <a:solidFill>
                  <a:srgbClr val="000000"/>
                </a:solidFill>
                <a:effectLst/>
                <a:latin typeface="Calibri" panose="020F0502020204030204" pitchFamily="34" charset="0"/>
                <a:ea typeface="Times New Roman" panose="02020603050405020304" pitchFamily="18" charset="0"/>
                <a:hlinkClick r:id="rId4"/>
              </a:rPr>
              <a:t>https://vimeo.com/744721879/49869cc723</a:t>
            </a:r>
            <a:endParaRPr lang="en-US" sz="1200" dirty="0">
              <a:solidFill>
                <a:schemeClr val="bg1"/>
              </a:solidFill>
            </a:endParaRPr>
          </a:p>
        </p:txBody>
      </p:sp>
    </p:spTree>
    <p:extLst>
      <p:ext uri="{BB962C8B-B14F-4D97-AF65-F5344CB8AC3E}">
        <p14:creationId xmlns:p14="http://schemas.microsoft.com/office/powerpoint/2010/main" val="3771276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F3FB2976-68F3-CC56-4B55-B9DB68473B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7774292F-9935-530C-DA2D-D250E7783997}"/>
              </a:ext>
            </a:extLst>
          </p:cNvPr>
          <p:cNvSpPr>
            <a:spLocks noGrp="1"/>
          </p:cNvSpPr>
          <p:nvPr>
            <p:ph type="title"/>
          </p:nvPr>
        </p:nvSpPr>
        <p:spPr>
          <a:xfrm>
            <a:off x="838200" y="1568277"/>
            <a:ext cx="10515600" cy="905377"/>
          </a:xfrm>
        </p:spPr>
        <p:txBody>
          <a:bodyPr>
            <a:noAutofit/>
          </a:bodyPr>
          <a:lstStyle/>
          <a:p>
            <a:r>
              <a:rPr lang="en-US" sz="4800" b="1" spc="-150" dirty="0">
                <a:solidFill>
                  <a:srgbClr val="002060"/>
                </a:solidFill>
                <a:latin typeface="Century Gothic" panose="020B0502020202020204" pitchFamily="34" charset="0"/>
              </a:rPr>
              <a:t>ADVISORY BOARD </a:t>
            </a:r>
            <a:br>
              <a:rPr lang="en-US" sz="4800" b="1" spc="-150" dirty="0">
                <a:solidFill>
                  <a:srgbClr val="002060"/>
                </a:solidFill>
                <a:latin typeface="Century Gothic" panose="020B0502020202020204" pitchFamily="34" charset="0"/>
              </a:rPr>
            </a:br>
            <a:r>
              <a:rPr lang="en-US" sz="4800" b="1" spc="-150" dirty="0">
                <a:solidFill>
                  <a:srgbClr val="002060"/>
                </a:solidFill>
                <a:latin typeface="Century Gothic" panose="020B0502020202020204" pitchFamily="34" charset="0"/>
              </a:rPr>
              <a:t>EFFECTIVENESS SURVEY</a:t>
            </a:r>
          </a:p>
        </p:txBody>
      </p:sp>
      <p:sp>
        <p:nvSpPr>
          <p:cNvPr id="3" name="Content Placeholder 2">
            <a:extLst>
              <a:ext uri="{FF2B5EF4-FFF2-40B4-BE49-F238E27FC236}">
                <a16:creationId xmlns:a16="http://schemas.microsoft.com/office/drawing/2014/main" id="{EB05977A-EC8F-7AD1-A677-9D6F1FF9AB31}"/>
              </a:ext>
            </a:extLst>
          </p:cNvPr>
          <p:cNvSpPr>
            <a:spLocks noGrp="1"/>
          </p:cNvSpPr>
          <p:nvPr>
            <p:ph idx="1"/>
          </p:nvPr>
        </p:nvSpPr>
        <p:spPr>
          <a:xfrm>
            <a:off x="838200" y="2782425"/>
            <a:ext cx="10515600" cy="3596147"/>
          </a:xfrm>
        </p:spPr>
        <p:txBody>
          <a:bodyPr>
            <a:normAutofit lnSpcReduction="10000"/>
          </a:bodyPr>
          <a:lstStyle/>
          <a:p>
            <a:pPr marL="0" indent="0">
              <a:buNone/>
            </a:pPr>
            <a:r>
              <a:rPr lang="en-US" sz="1800" b="0" i="0" dirty="0">
                <a:solidFill>
                  <a:srgbClr val="FF0000"/>
                </a:solidFill>
                <a:effectLst/>
                <a:latin typeface="Century Gothic" panose="020B0502020202020204" pitchFamily="34" charset="0"/>
              </a:rPr>
              <a:t>The Salvation Army's Southern Territory designed this tool to assess all areas of Advisory Boards to determine strengths, new opportunities, growth opportunities, and gaps.</a:t>
            </a:r>
            <a:br>
              <a:rPr lang="en-US" sz="1800" dirty="0">
                <a:solidFill>
                  <a:srgbClr val="FF0000"/>
                </a:solidFill>
                <a:latin typeface="Century Gothic" panose="020B0502020202020204" pitchFamily="34" charset="0"/>
              </a:rPr>
            </a:br>
            <a:br>
              <a:rPr lang="en-US" sz="1800" dirty="0">
                <a:solidFill>
                  <a:srgbClr val="FF0000"/>
                </a:solidFill>
                <a:latin typeface="Century Gothic" panose="020B0502020202020204" pitchFamily="34" charset="0"/>
              </a:rPr>
            </a:br>
            <a:r>
              <a:rPr lang="en-US" sz="1800" b="1" i="0" dirty="0">
                <a:solidFill>
                  <a:srgbClr val="FF0000"/>
                </a:solidFill>
                <a:effectLst/>
                <a:latin typeface="Century Gothic" panose="020B0502020202020204" pitchFamily="34" charset="0"/>
              </a:rPr>
              <a:t>Your participation in this survey impacts the future success of your board and each board members’ insight is important. (Nashville and Frankfort has completed this process)</a:t>
            </a:r>
          </a:p>
          <a:p>
            <a:pPr marL="0" indent="0">
              <a:buNone/>
            </a:pPr>
            <a:endParaRPr lang="en-US" sz="1800" b="1" dirty="0">
              <a:solidFill>
                <a:srgbClr val="FF0000"/>
              </a:solidFill>
              <a:latin typeface="Century Gothic" panose="020B0502020202020204" pitchFamily="34" charset="0"/>
            </a:endParaRPr>
          </a:p>
          <a:p>
            <a:pPr marL="0" indent="0">
              <a:buNone/>
            </a:pPr>
            <a:r>
              <a:rPr lang="en-US" sz="1800" b="1" dirty="0">
                <a:solidFill>
                  <a:srgbClr val="FF0000"/>
                </a:solidFill>
                <a:latin typeface="Century Gothic" panose="020B0502020202020204" pitchFamily="34" charset="0"/>
              </a:rPr>
              <a:t>Let’s take look at the survey…</a:t>
            </a:r>
            <a:br>
              <a:rPr lang="en-US" sz="1800" dirty="0">
                <a:latin typeface="Century Gothic" panose="020B0502020202020204" pitchFamily="34" charset="0"/>
              </a:rPr>
            </a:br>
            <a:endParaRPr lang="en-US" sz="1800" b="1" dirty="0">
              <a:solidFill>
                <a:srgbClr val="242424"/>
              </a:solidFill>
              <a:latin typeface="Century Gothic" panose="020B0502020202020204" pitchFamily="34" charset="0"/>
            </a:endParaRPr>
          </a:p>
          <a:p>
            <a:pPr marL="0" indent="0">
              <a:buNone/>
            </a:pPr>
            <a:r>
              <a:rPr lang="en-US" sz="1200" dirty="0">
                <a:latin typeface="Century Gothic" panose="020B0502020202020204" pitchFamily="34" charset="0"/>
                <a:hlinkClick r:id="rId4"/>
              </a:rPr>
              <a:t>Survey - Advisory Board Standards of Effectiveness (2) (Copy) (Preview) (office.com)</a:t>
            </a:r>
            <a:endParaRPr lang="en-US" sz="1200" dirty="0">
              <a:latin typeface="Century Gothic" panose="020B0502020202020204" pitchFamily="34" charset="0"/>
            </a:endParaRPr>
          </a:p>
          <a:p>
            <a:pPr marL="0" indent="0">
              <a:buNone/>
            </a:pPr>
            <a:endParaRPr lang="en-US" sz="1200" dirty="0">
              <a:latin typeface="Century Gothic" panose="020B0502020202020204" pitchFamily="34" charset="0"/>
            </a:endParaRPr>
          </a:p>
          <a:p>
            <a:pPr marL="0" indent="0">
              <a:buNone/>
            </a:pPr>
            <a:r>
              <a:rPr lang="en-US" sz="2000" b="1" dirty="0">
                <a:solidFill>
                  <a:srgbClr val="FF0000"/>
                </a:solidFill>
                <a:latin typeface="Century Gothic" panose="020B0502020202020204" pitchFamily="34" charset="0"/>
              </a:rPr>
              <a:t>Goal: 100% completion with results back to full board immediately.  </a:t>
            </a:r>
          </a:p>
          <a:p>
            <a:pPr marL="0" indent="0">
              <a:buNone/>
            </a:pPr>
            <a:r>
              <a:rPr lang="en-US" sz="2000" b="1" dirty="0">
                <a:solidFill>
                  <a:srgbClr val="FF0000"/>
                </a:solidFill>
                <a:latin typeface="Century Gothic" panose="020B0502020202020204" pitchFamily="34" charset="0"/>
              </a:rPr>
              <a:t>Action Item: Board discussion and action items based on results</a:t>
            </a:r>
          </a:p>
        </p:txBody>
      </p:sp>
    </p:spTree>
    <p:extLst>
      <p:ext uri="{BB962C8B-B14F-4D97-AF65-F5344CB8AC3E}">
        <p14:creationId xmlns:p14="http://schemas.microsoft.com/office/powerpoint/2010/main" val="10391323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9B4AE820-CAA1-574D-3CBF-8FD40D35C9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3" name="Content Placeholder 2">
            <a:extLst>
              <a:ext uri="{FF2B5EF4-FFF2-40B4-BE49-F238E27FC236}">
                <a16:creationId xmlns:a16="http://schemas.microsoft.com/office/drawing/2014/main" id="{50F9394F-3186-04AC-ADE0-97064B77191F}"/>
              </a:ext>
            </a:extLst>
          </p:cNvPr>
          <p:cNvSpPr>
            <a:spLocks noGrp="1"/>
          </p:cNvSpPr>
          <p:nvPr>
            <p:ph idx="1"/>
          </p:nvPr>
        </p:nvSpPr>
        <p:spPr>
          <a:xfrm>
            <a:off x="739878" y="3034992"/>
            <a:ext cx="10515600" cy="2716878"/>
          </a:xfrm>
        </p:spPr>
        <p:txBody>
          <a:bodyPr>
            <a:normAutofit/>
          </a:bodyPr>
          <a:lstStyle/>
          <a:p>
            <a:pPr marL="0" indent="0" algn="ctr">
              <a:buNone/>
            </a:pPr>
            <a:r>
              <a:rPr lang="en-US" sz="8800" b="1" dirty="0">
                <a:solidFill>
                  <a:srgbClr val="FF0000"/>
                </a:solidFill>
                <a:latin typeface="Century Gothic" panose="020B0502020202020204" pitchFamily="34" charset="0"/>
              </a:rPr>
              <a:t>THANK YOU!</a:t>
            </a:r>
          </a:p>
        </p:txBody>
      </p:sp>
    </p:spTree>
    <p:extLst>
      <p:ext uri="{BB962C8B-B14F-4D97-AF65-F5344CB8AC3E}">
        <p14:creationId xmlns:p14="http://schemas.microsoft.com/office/powerpoint/2010/main" val="1524219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faz de usuario gráfica, Sitio web&#10;&#10;Descripción generada automáticamente">
            <a:extLst>
              <a:ext uri="{FF2B5EF4-FFF2-40B4-BE49-F238E27FC236}">
                <a16:creationId xmlns:a16="http://schemas.microsoft.com/office/drawing/2014/main" id="{1476F3EE-BF56-E2C2-0E9B-6622359F6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D12E14E9-E8AE-97A1-31B6-D43969D74436}"/>
              </a:ext>
            </a:extLst>
          </p:cNvPr>
          <p:cNvSpPr txBox="1"/>
          <p:nvPr/>
        </p:nvSpPr>
        <p:spPr>
          <a:xfrm>
            <a:off x="4037030" y="5730654"/>
            <a:ext cx="6169842" cy="923330"/>
          </a:xfrm>
          <a:prstGeom prst="rect">
            <a:avLst/>
          </a:prstGeom>
          <a:noFill/>
        </p:spPr>
        <p:txBody>
          <a:bodyPr wrap="square">
            <a:spAutoFit/>
          </a:bodyPr>
          <a:lstStyle/>
          <a:p>
            <a:r>
              <a:rPr lang="en-US" u="sng" dirty="0">
                <a:solidFill>
                  <a:schemeClr val="accent1"/>
                </a:solidFill>
                <a:latin typeface="Calibri" panose="020F0502020204030204" pitchFamily="34" charset="0"/>
                <a:hlinkClick r:id="rId4">
                  <a:extLst>
                    <a:ext uri="{A12FA001-AC4F-418D-AE19-62706E023703}">
                      <ahyp:hlinkClr xmlns:ahyp="http://schemas.microsoft.com/office/drawing/2018/hyperlinkcolor" val="tx"/>
                    </a:ext>
                  </a:extLst>
                </a:hlinkClick>
              </a:rPr>
              <a:t>LAC: </a:t>
            </a:r>
            <a:r>
              <a:rPr lang="en-US" sz="1800" b="0" i="0" u="sng" strike="noStrike" dirty="0">
                <a:solidFill>
                  <a:srgbClr val="954F72"/>
                </a:solidFill>
                <a:effectLst/>
                <a:latin typeface="Calibri" panose="020F0502020204030204" pitchFamily="34" charset="0"/>
                <a:hlinkClick r:id="rId4">
                  <a:extLst>
                    <a:ext uri="{A12FA001-AC4F-418D-AE19-62706E023703}">
                      <ahyp:hlinkClr xmlns:ahyp="http://schemas.microsoft.com/office/drawing/2018/hyperlinkcolor" val="tx"/>
                    </a:ext>
                  </a:extLst>
                </a:hlinkClick>
              </a:rPr>
              <a:t>This link: https://vimeo.com/689704642  -or-</a:t>
            </a:r>
            <a:r>
              <a:rPr lang="en-US" dirty="0"/>
              <a:t> </a:t>
            </a:r>
          </a:p>
          <a:p>
            <a:r>
              <a:rPr lang="en-US" dirty="0">
                <a:solidFill>
                  <a:schemeClr val="accent1"/>
                </a:solidFill>
              </a:rPr>
              <a:t>NAC: </a:t>
            </a:r>
            <a:r>
              <a:rPr lang="en-US" dirty="0">
                <a:hlinkClick r:id="rId5"/>
              </a:rPr>
              <a:t>Sheila : From getting to giving – YouTube</a:t>
            </a:r>
            <a:endParaRPr lang="en-US" dirty="0"/>
          </a:p>
          <a:p>
            <a:r>
              <a:rPr lang="en-US" dirty="0">
                <a:solidFill>
                  <a:schemeClr val="accent1"/>
                </a:solidFill>
              </a:rPr>
              <a:t>KAC:</a:t>
            </a:r>
          </a:p>
        </p:txBody>
      </p:sp>
    </p:spTree>
    <p:extLst>
      <p:ext uri="{BB962C8B-B14F-4D97-AF65-F5344CB8AC3E}">
        <p14:creationId xmlns:p14="http://schemas.microsoft.com/office/powerpoint/2010/main" val="1333240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7083989C-2E8D-9E8B-EAB8-FA43379FF7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2052"/>
          </a:xfrm>
          <a:prstGeom prst="rect">
            <a:avLst/>
          </a:prstGeom>
        </p:spPr>
      </p:pic>
      <p:sp>
        <p:nvSpPr>
          <p:cNvPr id="2" name="Title 1">
            <a:extLst>
              <a:ext uri="{FF2B5EF4-FFF2-40B4-BE49-F238E27FC236}">
                <a16:creationId xmlns:a16="http://schemas.microsoft.com/office/drawing/2014/main" id="{812F6054-60B9-D4B4-0EF1-4BCF04BF5FD6}"/>
              </a:ext>
            </a:extLst>
          </p:cNvPr>
          <p:cNvSpPr>
            <a:spLocks noGrp="1"/>
          </p:cNvSpPr>
          <p:nvPr>
            <p:ph type="title"/>
          </p:nvPr>
        </p:nvSpPr>
        <p:spPr>
          <a:xfrm>
            <a:off x="838200" y="2904990"/>
            <a:ext cx="10515600" cy="1325563"/>
          </a:xfrm>
        </p:spPr>
        <p:txBody>
          <a:bodyPr>
            <a:normAutofit fontScale="90000"/>
          </a:bodyPr>
          <a:lstStyle/>
          <a:p>
            <a:pPr algn="ctr"/>
            <a:r>
              <a:rPr lang="en-US" b="1" spc="-300" dirty="0">
                <a:solidFill>
                  <a:schemeClr val="bg1"/>
                </a:solidFill>
                <a:latin typeface="Century Gothic" panose="020B0502020202020204" pitchFamily="34" charset="0"/>
              </a:rPr>
              <a:t>LOUISVILLE </a:t>
            </a:r>
            <a:br>
              <a:rPr lang="en-US" b="1" spc="-300" dirty="0">
                <a:solidFill>
                  <a:schemeClr val="bg1"/>
                </a:solidFill>
                <a:latin typeface="Century Gothic" panose="020B0502020202020204" pitchFamily="34" charset="0"/>
              </a:rPr>
            </a:br>
            <a:br>
              <a:rPr lang="en-US" b="1" spc="-300" dirty="0">
                <a:solidFill>
                  <a:schemeClr val="bg1"/>
                </a:solidFill>
                <a:latin typeface="Century Gothic" panose="020B0502020202020204" pitchFamily="34" charset="0"/>
              </a:rPr>
            </a:br>
            <a:r>
              <a:rPr lang="en-US" sz="7300" b="1" spc="-300" dirty="0">
                <a:solidFill>
                  <a:schemeClr val="bg1"/>
                </a:solidFill>
                <a:latin typeface="Century Gothic" panose="020B0502020202020204" pitchFamily="34" charset="0"/>
              </a:rPr>
              <a:t>MARK SMITH</a:t>
            </a:r>
          </a:p>
        </p:txBody>
      </p:sp>
    </p:spTree>
    <p:extLst>
      <p:ext uri="{BB962C8B-B14F-4D97-AF65-F5344CB8AC3E}">
        <p14:creationId xmlns:p14="http://schemas.microsoft.com/office/powerpoint/2010/main" val="36166290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7083989C-2E8D-9E8B-EAB8-FA43379FF7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2052"/>
          </a:xfrm>
          <a:prstGeom prst="rect">
            <a:avLst/>
          </a:prstGeom>
        </p:spPr>
      </p:pic>
      <p:sp>
        <p:nvSpPr>
          <p:cNvPr id="2" name="Title 1">
            <a:extLst>
              <a:ext uri="{FF2B5EF4-FFF2-40B4-BE49-F238E27FC236}">
                <a16:creationId xmlns:a16="http://schemas.microsoft.com/office/drawing/2014/main" id="{812F6054-60B9-D4B4-0EF1-4BCF04BF5FD6}"/>
              </a:ext>
            </a:extLst>
          </p:cNvPr>
          <p:cNvSpPr>
            <a:spLocks noGrp="1"/>
          </p:cNvSpPr>
          <p:nvPr>
            <p:ph type="title"/>
          </p:nvPr>
        </p:nvSpPr>
        <p:spPr>
          <a:xfrm>
            <a:off x="838200" y="2904990"/>
            <a:ext cx="10515600" cy="1325563"/>
          </a:xfrm>
        </p:spPr>
        <p:txBody>
          <a:bodyPr>
            <a:normAutofit fontScale="90000"/>
          </a:bodyPr>
          <a:lstStyle/>
          <a:p>
            <a:pPr algn="ctr"/>
            <a:r>
              <a:rPr lang="en-US" b="1" spc="-300" dirty="0">
                <a:solidFill>
                  <a:schemeClr val="bg1"/>
                </a:solidFill>
                <a:latin typeface="Century Gothic" panose="020B0502020202020204" pitchFamily="34" charset="0"/>
              </a:rPr>
              <a:t>NASHVILLE </a:t>
            </a:r>
            <a:br>
              <a:rPr lang="en-US" b="1" spc="-300" dirty="0">
                <a:solidFill>
                  <a:schemeClr val="bg1"/>
                </a:solidFill>
                <a:latin typeface="Century Gothic" panose="020B0502020202020204" pitchFamily="34" charset="0"/>
              </a:rPr>
            </a:br>
            <a:br>
              <a:rPr lang="en-US" b="1" spc="-300" dirty="0">
                <a:solidFill>
                  <a:schemeClr val="bg1"/>
                </a:solidFill>
                <a:latin typeface="Century Gothic" panose="020B0502020202020204" pitchFamily="34" charset="0"/>
              </a:rPr>
            </a:br>
            <a:r>
              <a:rPr lang="en-US" sz="7300" b="1" spc="-300" dirty="0">
                <a:solidFill>
                  <a:schemeClr val="bg1"/>
                </a:solidFill>
                <a:latin typeface="Century Gothic" panose="020B0502020202020204" pitchFamily="34" charset="0"/>
              </a:rPr>
              <a:t>SHEILA DECKER</a:t>
            </a:r>
          </a:p>
        </p:txBody>
      </p:sp>
    </p:spTree>
    <p:extLst>
      <p:ext uri="{BB962C8B-B14F-4D97-AF65-F5344CB8AC3E}">
        <p14:creationId xmlns:p14="http://schemas.microsoft.com/office/powerpoint/2010/main" val="10918346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7083989C-2E8D-9E8B-EAB8-FA43379FF7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2052"/>
          </a:xfrm>
          <a:prstGeom prst="rect">
            <a:avLst/>
          </a:prstGeom>
        </p:spPr>
      </p:pic>
      <p:sp>
        <p:nvSpPr>
          <p:cNvPr id="2" name="Title 1">
            <a:extLst>
              <a:ext uri="{FF2B5EF4-FFF2-40B4-BE49-F238E27FC236}">
                <a16:creationId xmlns:a16="http://schemas.microsoft.com/office/drawing/2014/main" id="{812F6054-60B9-D4B4-0EF1-4BCF04BF5FD6}"/>
              </a:ext>
            </a:extLst>
          </p:cNvPr>
          <p:cNvSpPr>
            <a:spLocks noGrp="1"/>
          </p:cNvSpPr>
          <p:nvPr>
            <p:ph type="title"/>
          </p:nvPr>
        </p:nvSpPr>
        <p:spPr>
          <a:xfrm>
            <a:off x="838200" y="2904990"/>
            <a:ext cx="10515600" cy="1325563"/>
          </a:xfrm>
        </p:spPr>
        <p:txBody>
          <a:bodyPr>
            <a:normAutofit fontScale="90000"/>
          </a:bodyPr>
          <a:lstStyle/>
          <a:p>
            <a:pPr algn="ctr"/>
            <a:r>
              <a:rPr lang="en-US" b="1" spc="-300" dirty="0">
                <a:solidFill>
                  <a:schemeClr val="bg1"/>
                </a:solidFill>
                <a:latin typeface="Century Gothic" panose="020B0502020202020204" pitchFamily="34" charset="0"/>
              </a:rPr>
              <a:t>KNOXVILLE</a:t>
            </a:r>
            <a:br>
              <a:rPr lang="en-US" b="1" spc="-300" dirty="0">
                <a:solidFill>
                  <a:schemeClr val="bg1"/>
                </a:solidFill>
                <a:latin typeface="Century Gothic" panose="020B0502020202020204" pitchFamily="34" charset="0"/>
              </a:rPr>
            </a:br>
            <a:br>
              <a:rPr lang="en-US" b="1" spc="-300" dirty="0">
                <a:solidFill>
                  <a:schemeClr val="bg1"/>
                </a:solidFill>
                <a:latin typeface="Century Gothic" panose="020B0502020202020204" pitchFamily="34" charset="0"/>
              </a:rPr>
            </a:br>
            <a:endParaRPr lang="en-US" sz="7300" b="1" spc="-3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748456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Interfaz de usuario gráfica, Sitio web&#10;&#10;Descripción generada automáticamente">
            <a:extLst>
              <a:ext uri="{FF2B5EF4-FFF2-40B4-BE49-F238E27FC236}">
                <a16:creationId xmlns:a16="http://schemas.microsoft.com/office/drawing/2014/main" id="{1476F3EE-BF56-E2C2-0E9B-6622359F6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780" y="452486"/>
            <a:ext cx="12192000" cy="6858000"/>
          </a:xfrm>
          <a:prstGeom prst="rect">
            <a:avLst/>
          </a:prstGeom>
        </p:spPr>
      </p:pic>
      <p:sp>
        <p:nvSpPr>
          <p:cNvPr id="3" name="TextBox 2">
            <a:extLst>
              <a:ext uri="{FF2B5EF4-FFF2-40B4-BE49-F238E27FC236}">
                <a16:creationId xmlns:a16="http://schemas.microsoft.com/office/drawing/2014/main" id="{D12E14E9-E8AE-97A1-31B6-D43969D74436}"/>
              </a:ext>
            </a:extLst>
          </p:cNvPr>
          <p:cNvSpPr txBox="1"/>
          <p:nvPr/>
        </p:nvSpPr>
        <p:spPr>
          <a:xfrm>
            <a:off x="3612825" y="5833158"/>
            <a:ext cx="6169842" cy="1477328"/>
          </a:xfrm>
          <a:prstGeom prst="rect">
            <a:avLst/>
          </a:prstGeom>
          <a:noFill/>
        </p:spPr>
        <p:txBody>
          <a:bodyPr wrap="square">
            <a:spAutoFit/>
          </a:bodyPr>
          <a:lstStyle/>
          <a:p>
            <a:r>
              <a:rPr lang="en-US" u="sng" dirty="0">
                <a:solidFill>
                  <a:schemeClr val="accent1"/>
                </a:solidFill>
                <a:hlinkClick r:id="rId4">
                  <a:extLst>
                    <a:ext uri="{A12FA001-AC4F-418D-AE19-62706E023703}">
                      <ahyp:hlinkClr xmlns:ahyp="http://schemas.microsoft.com/office/drawing/2018/hyperlinkcolor" val="tx"/>
                    </a:ext>
                  </a:extLst>
                </a:hlinkClick>
              </a:rPr>
              <a:t>LAC: </a:t>
            </a:r>
            <a:r>
              <a:rPr lang="en-US" dirty="0">
                <a:solidFill>
                  <a:srgbClr val="954F72"/>
                </a:solidFill>
                <a:hlinkClick r:id="rId4">
                  <a:extLst>
                    <a:ext uri="{A12FA001-AC4F-418D-AE19-62706E023703}">
                      <ahyp:hlinkClr xmlns:ahyp="http://schemas.microsoft.com/office/drawing/2018/hyperlinkcolor" val="tx"/>
                    </a:ext>
                  </a:extLst>
                </a:hlinkClick>
              </a:rPr>
              <a:t>Advisory Board Resources — The Salvation Army - Louisville (salvationarmylouisville.org)</a:t>
            </a:r>
            <a:endParaRPr lang="en-US" dirty="0"/>
          </a:p>
          <a:p>
            <a:r>
              <a:rPr lang="en-US" dirty="0" err="1">
                <a:solidFill>
                  <a:schemeClr val="accent1"/>
                </a:solidFill>
              </a:rPr>
              <a:t>NAC:</a:t>
            </a:r>
            <a:r>
              <a:rPr lang="en-US" dirty="0" err="1">
                <a:hlinkClick r:id="rId5"/>
              </a:rPr>
              <a:t>Misha</a:t>
            </a:r>
            <a:r>
              <a:rPr lang="en-US" dirty="0">
                <a:hlinkClick r:id="rId5"/>
              </a:rPr>
              <a:t> Laster - A success story enabled by the Servais Family Legacy – YouTube</a:t>
            </a:r>
            <a:endParaRPr lang="en-US" dirty="0"/>
          </a:p>
          <a:p>
            <a:r>
              <a:rPr lang="en-US" dirty="0">
                <a:solidFill>
                  <a:schemeClr val="accent1"/>
                </a:solidFill>
              </a:rPr>
              <a:t>KAC: </a:t>
            </a:r>
          </a:p>
        </p:txBody>
      </p:sp>
    </p:spTree>
    <p:extLst>
      <p:ext uri="{BB962C8B-B14F-4D97-AF65-F5344CB8AC3E}">
        <p14:creationId xmlns:p14="http://schemas.microsoft.com/office/powerpoint/2010/main" val="3223607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Texto&#10;&#10;Descripción generada automáticamente">
            <a:extLst>
              <a:ext uri="{FF2B5EF4-FFF2-40B4-BE49-F238E27FC236}">
                <a16:creationId xmlns:a16="http://schemas.microsoft.com/office/drawing/2014/main" id="{9B4AE820-CAA1-574D-3CBF-8FD40D35C9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3" name="Content Placeholder 2">
            <a:extLst>
              <a:ext uri="{FF2B5EF4-FFF2-40B4-BE49-F238E27FC236}">
                <a16:creationId xmlns:a16="http://schemas.microsoft.com/office/drawing/2014/main" id="{50F9394F-3186-04AC-ADE0-97064B77191F}"/>
              </a:ext>
            </a:extLst>
          </p:cNvPr>
          <p:cNvSpPr>
            <a:spLocks noGrp="1"/>
          </p:cNvSpPr>
          <p:nvPr>
            <p:ph idx="1"/>
          </p:nvPr>
        </p:nvSpPr>
        <p:spPr>
          <a:xfrm>
            <a:off x="739878" y="3034992"/>
            <a:ext cx="10515600" cy="2716878"/>
          </a:xfrm>
        </p:spPr>
        <p:txBody>
          <a:bodyPr>
            <a:normAutofit/>
          </a:bodyPr>
          <a:lstStyle/>
          <a:p>
            <a:pPr marL="0" indent="0" algn="ctr">
              <a:buNone/>
            </a:pPr>
            <a:r>
              <a:rPr lang="en-US" sz="8800" b="1" dirty="0">
                <a:solidFill>
                  <a:srgbClr val="FF0000"/>
                </a:solidFill>
                <a:latin typeface="Century Gothic" panose="020B0502020202020204" pitchFamily="34" charset="0"/>
              </a:rPr>
              <a:t>THANK YOU!</a:t>
            </a:r>
          </a:p>
          <a:p>
            <a:pPr marL="0" indent="0" algn="ctr">
              <a:buNone/>
            </a:pPr>
            <a:r>
              <a:rPr lang="en-US" sz="1800" b="0" i="0" u="sng" strike="noStrike" dirty="0">
                <a:solidFill>
                  <a:srgbClr val="0563C1"/>
                </a:solidFill>
                <a:effectLst/>
                <a:latin typeface="Calibri" panose="020F0502020204030204" pitchFamily="34" charset="0"/>
                <a:hlinkClick r:id="rId4"/>
              </a:rPr>
              <a:t>Gary - https://youtu.be/ENc_OjaOLhM</a:t>
            </a:r>
            <a:r>
              <a:rPr lang="en-US" sz="1050" dirty="0"/>
              <a:t> </a:t>
            </a:r>
          </a:p>
          <a:p>
            <a:pPr marL="0" indent="0" algn="ctr">
              <a:buNone/>
            </a:pPr>
            <a:r>
              <a:rPr lang="en-US" sz="1800" b="0" i="0" u="sng" strike="noStrike" dirty="0" err="1">
                <a:solidFill>
                  <a:srgbClr val="0563C1"/>
                </a:solidFill>
                <a:effectLst/>
                <a:latin typeface="Calibri" panose="020F0502020204030204" pitchFamily="34" charset="0"/>
                <a:hlinkClick r:id="rId5"/>
              </a:rPr>
              <a:t>Shrika</a:t>
            </a:r>
            <a:r>
              <a:rPr lang="en-US" sz="1800" b="0" i="0" u="sng" strike="noStrike" dirty="0">
                <a:solidFill>
                  <a:srgbClr val="0563C1"/>
                </a:solidFill>
                <a:effectLst/>
                <a:latin typeface="Calibri" panose="020F0502020204030204" pitchFamily="34" charset="0"/>
                <a:hlinkClick r:id="rId5"/>
              </a:rPr>
              <a:t> - https://youtu.be/37x0rBA8oE4</a:t>
            </a:r>
            <a:r>
              <a:rPr lang="en-US" sz="800" dirty="0"/>
              <a:t> </a:t>
            </a:r>
            <a:endParaRPr lang="en-US" sz="1050" dirty="0"/>
          </a:p>
        </p:txBody>
      </p:sp>
    </p:spTree>
    <p:extLst>
      <p:ext uri="{BB962C8B-B14F-4D97-AF65-F5344CB8AC3E}">
        <p14:creationId xmlns:p14="http://schemas.microsoft.com/office/powerpoint/2010/main" val="3403524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Texto&#10;&#10;Descripción generada automáticamente">
            <a:extLst>
              <a:ext uri="{FF2B5EF4-FFF2-40B4-BE49-F238E27FC236}">
                <a16:creationId xmlns:a16="http://schemas.microsoft.com/office/drawing/2014/main" id="{F71C6FE6-EE6E-07D0-DFED-C9215B9D6E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D85A18A5-9542-F005-1F2A-34D64703EFAF}"/>
              </a:ext>
            </a:extLst>
          </p:cNvPr>
          <p:cNvSpPr>
            <a:spLocks noGrp="1"/>
          </p:cNvSpPr>
          <p:nvPr>
            <p:ph type="ctrTitle"/>
          </p:nvPr>
        </p:nvSpPr>
        <p:spPr>
          <a:xfrm>
            <a:off x="806245" y="3179811"/>
            <a:ext cx="10097729" cy="1973223"/>
          </a:xfrm>
        </p:spPr>
        <p:txBody>
          <a:bodyPr>
            <a:normAutofit fontScale="90000"/>
          </a:bodyPr>
          <a:lstStyle/>
          <a:p>
            <a:r>
              <a:rPr lang="en-US" b="1" dirty="0">
                <a:solidFill>
                  <a:schemeClr val="accent5">
                    <a:lumMod val="50000"/>
                  </a:schemeClr>
                </a:solidFill>
                <a:latin typeface="Century Gothic" panose="020B0502020202020204" pitchFamily="34" charset="0"/>
              </a:rPr>
              <a:t>Understanding the Purpose </a:t>
            </a:r>
            <a:br>
              <a:rPr lang="en-US" b="1" dirty="0">
                <a:solidFill>
                  <a:srgbClr val="FF0000"/>
                </a:solidFill>
                <a:latin typeface="Century Gothic" panose="020B0502020202020204" pitchFamily="34" charset="0"/>
              </a:rPr>
            </a:br>
            <a:r>
              <a:rPr lang="en-US" b="1" dirty="0">
                <a:solidFill>
                  <a:srgbClr val="FF0000"/>
                </a:solidFill>
                <a:latin typeface="Century Gothic" panose="020B0502020202020204" pitchFamily="34" charset="0"/>
              </a:rPr>
              <a:t>of The Salvation Army </a:t>
            </a:r>
            <a:br>
              <a:rPr lang="en-US" b="1" dirty="0">
                <a:solidFill>
                  <a:srgbClr val="FF0000"/>
                </a:solidFill>
                <a:latin typeface="Century Gothic" panose="020B0502020202020204" pitchFamily="34" charset="0"/>
              </a:rPr>
            </a:br>
            <a:r>
              <a:rPr lang="en-US" b="1" dirty="0">
                <a:solidFill>
                  <a:schemeClr val="accent5">
                    <a:lumMod val="50000"/>
                  </a:schemeClr>
                </a:solidFill>
                <a:latin typeface="Century Gothic" panose="020B0502020202020204" pitchFamily="34" charset="0"/>
              </a:rPr>
              <a:t>Advisory Boards</a:t>
            </a:r>
          </a:p>
        </p:txBody>
      </p:sp>
    </p:spTree>
    <p:extLst>
      <p:ext uri="{BB962C8B-B14F-4D97-AF65-F5344CB8AC3E}">
        <p14:creationId xmlns:p14="http://schemas.microsoft.com/office/powerpoint/2010/main" val="149116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4D5BF7D3-779C-85F1-7ABE-6D0BD32599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C7B70C3E-FD76-DA35-9130-259E0E6A6C5F}"/>
              </a:ext>
            </a:extLst>
          </p:cNvPr>
          <p:cNvSpPr>
            <a:spLocks noGrp="1"/>
          </p:cNvSpPr>
          <p:nvPr>
            <p:ph type="title"/>
          </p:nvPr>
        </p:nvSpPr>
        <p:spPr>
          <a:xfrm>
            <a:off x="897192" y="1676431"/>
            <a:ext cx="10515600" cy="905377"/>
          </a:xfrm>
        </p:spPr>
        <p:txBody>
          <a:bodyPr/>
          <a:lstStyle/>
          <a:p>
            <a:r>
              <a:rPr lang="en-US" b="1" spc="-150" dirty="0">
                <a:solidFill>
                  <a:srgbClr val="FF0000"/>
                </a:solidFill>
                <a:latin typeface="Century Gothic" panose="020B0502020202020204" pitchFamily="34" charset="0"/>
              </a:rPr>
              <a:t>ADVISORY BOARD PURPOSE	</a:t>
            </a:r>
          </a:p>
        </p:txBody>
      </p:sp>
      <p:sp>
        <p:nvSpPr>
          <p:cNvPr id="3" name="Content Placeholder 2">
            <a:extLst>
              <a:ext uri="{FF2B5EF4-FFF2-40B4-BE49-F238E27FC236}">
                <a16:creationId xmlns:a16="http://schemas.microsoft.com/office/drawing/2014/main" id="{CD1588BE-4ACD-1DD5-6B19-B8B6C779EE8F}"/>
              </a:ext>
            </a:extLst>
          </p:cNvPr>
          <p:cNvSpPr>
            <a:spLocks noGrp="1"/>
          </p:cNvSpPr>
          <p:nvPr>
            <p:ph idx="1"/>
          </p:nvPr>
        </p:nvSpPr>
        <p:spPr>
          <a:xfrm>
            <a:off x="926691" y="2661285"/>
            <a:ext cx="10515600" cy="3269225"/>
          </a:xfrm>
        </p:spPr>
        <p:txBody>
          <a:bodyPr>
            <a:normAutofit/>
          </a:bodyPr>
          <a:lstStyle/>
          <a:p>
            <a:pPr marL="0" indent="0" algn="just">
              <a:buNone/>
            </a:pPr>
            <a:r>
              <a:rPr lang="en-US" sz="2400" dirty="0">
                <a:latin typeface="Century Gothic" panose="020B0502020202020204" pitchFamily="34" charset="0"/>
              </a:rPr>
              <a:t>The purpose of the Advisory Board is to provide input, support and key influence with external constituencies to further the goals and objectives of the Salvation Army to pursuit its mission</a:t>
            </a:r>
          </a:p>
          <a:p>
            <a:pPr marL="0" indent="0" algn="just">
              <a:buNone/>
            </a:pPr>
            <a:r>
              <a:rPr lang="en-US" b="1" spc="-150" dirty="0">
                <a:latin typeface="Century Gothic" panose="020B0502020202020204" pitchFamily="34" charset="0"/>
              </a:rPr>
              <a:t>What does support mean?</a:t>
            </a:r>
          </a:p>
          <a:p>
            <a:pPr algn="just"/>
            <a:r>
              <a:rPr lang="en-US" sz="2400" dirty="0">
                <a:latin typeface="Century Gothic" panose="020B0502020202020204" pitchFamily="34" charset="0"/>
              </a:rPr>
              <a:t>Time investment</a:t>
            </a:r>
          </a:p>
          <a:p>
            <a:pPr algn="just"/>
            <a:r>
              <a:rPr lang="en-US" sz="2400" dirty="0">
                <a:latin typeface="Century Gothic" panose="020B0502020202020204" pitchFamily="34" charset="0"/>
              </a:rPr>
              <a:t>Financial investment</a:t>
            </a:r>
          </a:p>
          <a:p>
            <a:pPr algn="just"/>
            <a:r>
              <a:rPr lang="en-US" sz="2400" dirty="0">
                <a:latin typeface="Century Gothic" panose="020B0502020202020204" pitchFamily="34" charset="0"/>
              </a:rPr>
              <a:t>Expertise from career fields</a:t>
            </a:r>
          </a:p>
        </p:txBody>
      </p:sp>
    </p:spTree>
    <p:extLst>
      <p:ext uri="{BB962C8B-B14F-4D97-AF65-F5344CB8AC3E}">
        <p14:creationId xmlns:p14="http://schemas.microsoft.com/office/powerpoint/2010/main" val="2178919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Texto&#10;&#10;Descripción generada automáticamente">
            <a:extLst>
              <a:ext uri="{FF2B5EF4-FFF2-40B4-BE49-F238E27FC236}">
                <a16:creationId xmlns:a16="http://schemas.microsoft.com/office/drawing/2014/main" id="{D3FFDC4E-17D5-1CB1-FE72-E2E1BCFA22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6901E5E-2538-3EB6-0430-557F52527F32}"/>
              </a:ext>
            </a:extLst>
          </p:cNvPr>
          <p:cNvSpPr>
            <a:spLocks noGrp="1"/>
          </p:cNvSpPr>
          <p:nvPr>
            <p:ph type="title"/>
          </p:nvPr>
        </p:nvSpPr>
        <p:spPr>
          <a:xfrm>
            <a:off x="838200" y="1761303"/>
            <a:ext cx="10515600" cy="1325563"/>
          </a:xfrm>
        </p:spPr>
        <p:txBody>
          <a:bodyPr>
            <a:normAutofit/>
          </a:bodyPr>
          <a:lstStyle/>
          <a:p>
            <a:pPr algn="just"/>
            <a:r>
              <a:rPr lang="en-US" sz="4800" b="1" spc="-300" dirty="0">
                <a:solidFill>
                  <a:schemeClr val="bg1"/>
                </a:solidFill>
                <a:latin typeface="Century Gothic" panose="020B0502020202020204" pitchFamily="34" charset="0"/>
              </a:rPr>
              <a:t>IMPORTANCE</a:t>
            </a:r>
          </a:p>
        </p:txBody>
      </p:sp>
      <p:sp>
        <p:nvSpPr>
          <p:cNvPr id="3" name="Content Placeholder 2">
            <a:extLst>
              <a:ext uri="{FF2B5EF4-FFF2-40B4-BE49-F238E27FC236}">
                <a16:creationId xmlns:a16="http://schemas.microsoft.com/office/drawing/2014/main" id="{17D49337-5389-E9F2-EBA2-B04FCC1A4603}"/>
              </a:ext>
            </a:extLst>
          </p:cNvPr>
          <p:cNvSpPr>
            <a:spLocks noGrp="1"/>
          </p:cNvSpPr>
          <p:nvPr>
            <p:ph idx="1"/>
          </p:nvPr>
        </p:nvSpPr>
        <p:spPr>
          <a:xfrm>
            <a:off x="838200" y="2995948"/>
            <a:ext cx="10515600" cy="3269225"/>
          </a:xfrm>
        </p:spPr>
        <p:txBody>
          <a:bodyPr>
            <a:normAutofit/>
          </a:bodyPr>
          <a:lstStyle/>
          <a:p>
            <a:pPr algn="just"/>
            <a:r>
              <a:rPr lang="en-US" sz="2400" dirty="0">
                <a:solidFill>
                  <a:srgbClr val="002060"/>
                </a:solidFill>
                <a:latin typeface="Century Gothic" panose="020B0502020202020204" pitchFamily="34" charset="0"/>
              </a:rPr>
              <a:t>Advisory organizations are vital and necessary to the ministry of The Salvation Army.  </a:t>
            </a:r>
            <a:r>
              <a:rPr lang="en-US" sz="2400" b="1" dirty="0">
                <a:solidFill>
                  <a:schemeClr val="bg1"/>
                </a:solidFill>
                <a:latin typeface="Century Gothic" panose="020B0502020202020204" pitchFamily="34" charset="0"/>
              </a:rPr>
              <a:t>They represent the community to the Army, and the Army to the community.  </a:t>
            </a:r>
            <a:r>
              <a:rPr lang="en-US" sz="2400" dirty="0">
                <a:solidFill>
                  <a:srgbClr val="002060"/>
                </a:solidFill>
                <a:latin typeface="Century Gothic" panose="020B0502020202020204" pitchFamily="34" charset="0"/>
              </a:rPr>
              <a:t>Members become advocates and ambassadors for the Army in their community and peer networks, helping to raise visibility, connections and funding that will enable and advance the ministry of the Army. Members’ expertise, experience, influence, leadership and commitment to giving and raising funds are essential for the successful implementation and continuation of the Army’s mission.</a:t>
            </a:r>
          </a:p>
        </p:txBody>
      </p:sp>
    </p:spTree>
    <p:extLst>
      <p:ext uri="{BB962C8B-B14F-4D97-AF65-F5344CB8AC3E}">
        <p14:creationId xmlns:p14="http://schemas.microsoft.com/office/powerpoint/2010/main" val="1941211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659DFD1C-B218-51F5-AC6A-35D1E55653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5657B1F5-8407-6900-3032-E8146E369466}"/>
              </a:ext>
            </a:extLst>
          </p:cNvPr>
          <p:cNvSpPr>
            <a:spLocks noGrp="1"/>
          </p:cNvSpPr>
          <p:nvPr>
            <p:ph type="title"/>
          </p:nvPr>
        </p:nvSpPr>
        <p:spPr>
          <a:xfrm>
            <a:off x="838200" y="1817975"/>
            <a:ext cx="10515600" cy="995915"/>
          </a:xfrm>
        </p:spPr>
        <p:txBody>
          <a:bodyPr>
            <a:normAutofit/>
          </a:bodyPr>
          <a:lstStyle/>
          <a:p>
            <a:r>
              <a:rPr lang="en-US" sz="4800" b="1" spc="-300" dirty="0">
                <a:solidFill>
                  <a:schemeClr val="bg1"/>
                </a:solidFill>
                <a:latin typeface="Century Gothic" panose="020B0502020202020204" pitchFamily="34" charset="0"/>
              </a:rPr>
              <a:t>WHAT IS THE PURPOSE?</a:t>
            </a:r>
          </a:p>
        </p:txBody>
      </p:sp>
      <p:sp>
        <p:nvSpPr>
          <p:cNvPr id="3" name="Content Placeholder 2">
            <a:extLst>
              <a:ext uri="{FF2B5EF4-FFF2-40B4-BE49-F238E27FC236}">
                <a16:creationId xmlns:a16="http://schemas.microsoft.com/office/drawing/2014/main" id="{9A04699B-4CA5-54AA-918B-5C5C36BD2FF8}"/>
              </a:ext>
            </a:extLst>
          </p:cNvPr>
          <p:cNvSpPr>
            <a:spLocks noGrp="1"/>
          </p:cNvSpPr>
          <p:nvPr>
            <p:ph idx="1"/>
          </p:nvPr>
        </p:nvSpPr>
        <p:spPr>
          <a:xfrm>
            <a:off x="838200" y="2783018"/>
            <a:ext cx="10515600" cy="2456217"/>
          </a:xfrm>
        </p:spPr>
        <p:txBody>
          <a:bodyPr/>
          <a:lstStyle/>
          <a:p>
            <a:r>
              <a:rPr lang="en-US" dirty="0">
                <a:solidFill>
                  <a:schemeClr val="bg1"/>
                </a:solidFill>
                <a:latin typeface="Century Gothic" panose="020B0502020202020204" pitchFamily="34" charset="0"/>
              </a:rPr>
              <a:t>What are examples of influence as a member of the TSA Advisory Board?</a:t>
            </a:r>
          </a:p>
          <a:p>
            <a:r>
              <a:rPr lang="en-US" dirty="0">
                <a:solidFill>
                  <a:schemeClr val="bg1"/>
                </a:solidFill>
                <a:latin typeface="Century Gothic" panose="020B0502020202020204" pitchFamily="34" charset="0"/>
              </a:rPr>
              <a:t>Advocating for TSA</a:t>
            </a:r>
          </a:p>
          <a:p>
            <a:r>
              <a:rPr lang="en-US" dirty="0">
                <a:solidFill>
                  <a:schemeClr val="bg1"/>
                </a:solidFill>
                <a:latin typeface="Century Gothic" panose="020B0502020202020204" pitchFamily="34" charset="0"/>
              </a:rPr>
              <a:t>Opening Doors</a:t>
            </a:r>
          </a:p>
          <a:p>
            <a:r>
              <a:rPr lang="en-US" dirty="0">
                <a:solidFill>
                  <a:schemeClr val="bg1"/>
                </a:solidFill>
                <a:latin typeface="Century Gothic" panose="020B0502020202020204" pitchFamily="34" charset="0"/>
              </a:rPr>
              <a:t>Leveraging Relationships </a:t>
            </a:r>
          </a:p>
        </p:txBody>
      </p:sp>
    </p:spTree>
    <p:extLst>
      <p:ext uri="{BB962C8B-B14F-4D97-AF65-F5344CB8AC3E}">
        <p14:creationId xmlns:p14="http://schemas.microsoft.com/office/powerpoint/2010/main" val="3940460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Un dibujo de una persona&#10;&#10;Descripción generada automáticamente con confianza baja">
            <a:extLst>
              <a:ext uri="{FF2B5EF4-FFF2-40B4-BE49-F238E27FC236}">
                <a16:creationId xmlns:a16="http://schemas.microsoft.com/office/drawing/2014/main" id="{54E11F0E-D5B5-75C9-51A7-B97FEC392F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A466F175-73D5-C841-9D17-EC63EBC71DE8}"/>
              </a:ext>
            </a:extLst>
          </p:cNvPr>
          <p:cNvSpPr>
            <a:spLocks noGrp="1"/>
          </p:cNvSpPr>
          <p:nvPr>
            <p:ph type="title"/>
          </p:nvPr>
        </p:nvSpPr>
        <p:spPr>
          <a:xfrm>
            <a:off x="838200" y="989998"/>
            <a:ext cx="10515600" cy="823070"/>
          </a:xfrm>
        </p:spPr>
        <p:txBody>
          <a:bodyPr>
            <a:normAutofit/>
          </a:bodyPr>
          <a:lstStyle/>
          <a:p>
            <a:r>
              <a:rPr lang="en-US" sz="4800" b="1" dirty="0">
                <a:solidFill>
                  <a:srgbClr val="FFC000"/>
                </a:solidFill>
                <a:latin typeface="Century Gothic" panose="020B0502020202020204" pitchFamily="34" charset="0"/>
              </a:rPr>
              <a:t>KEY CONNECTIONS</a:t>
            </a:r>
          </a:p>
        </p:txBody>
      </p:sp>
      <p:sp>
        <p:nvSpPr>
          <p:cNvPr id="3" name="Content Placeholder 2">
            <a:extLst>
              <a:ext uri="{FF2B5EF4-FFF2-40B4-BE49-F238E27FC236}">
                <a16:creationId xmlns:a16="http://schemas.microsoft.com/office/drawing/2014/main" id="{521259B1-4769-C569-03A6-75FBBAF9376A}"/>
              </a:ext>
            </a:extLst>
          </p:cNvPr>
          <p:cNvSpPr>
            <a:spLocks noGrp="1"/>
          </p:cNvSpPr>
          <p:nvPr>
            <p:ph idx="1"/>
          </p:nvPr>
        </p:nvSpPr>
        <p:spPr>
          <a:xfrm>
            <a:off x="1838632" y="1825625"/>
            <a:ext cx="9515168" cy="4351338"/>
          </a:xfrm>
        </p:spPr>
        <p:txBody>
          <a:bodyPr>
            <a:normAutofit/>
          </a:bodyPr>
          <a:lstStyle/>
          <a:p>
            <a:r>
              <a:rPr lang="en-US" b="1" dirty="0">
                <a:latin typeface="Century Gothic" panose="020B0502020202020204" pitchFamily="34" charset="0"/>
              </a:rPr>
              <a:t>What are key constituencies?</a:t>
            </a:r>
          </a:p>
          <a:p>
            <a:pPr lvl="1"/>
            <a:r>
              <a:rPr lang="en-US" sz="2000" dirty="0">
                <a:latin typeface="Century Gothic" panose="020B0502020202020204" pitchFamily="34" charset="0"/>
              </a:rPr>
              <a:t>Donors</a:t>
            </a:r>
          </a:p>
          <a:p>
            <a:pPr lvl="1"/>
            <a:r>
              <a:rPr lang="en-US" sz="2000" dirty="0">
                <a:latin typeface="Century Gothic" panose="020B0502020202020204" pitchFamily="34" charset="0"/>
              </a:rPr>
              <a:t>Government Agencies</a:t>
            </a:r>
          </a:p>
          <a:p>
            <a:pPr lvl="1"/>
            <a:r>
              <a:rPr lang="en-US" sz="2000" dirty="0">
                <a:latin typeface="Century Gothic" panose="020B0502020202020204" pitchFamily="34" charset="0"/>
              </a:rPr>
              <a:t>Corporations (small &amp; large)</a:t>
            </a:r>
          </a:p>
          <a:p>
            <a:pPr lvl="1"/>
            <a:r>
              <a:rPr lang="en-US" sz="2000" dirty="0">
                <a:latin typeface="Century Gothic" panose="020B0502020202020204" pitchFamily="34" charset="0"/>
              </a:rPr>
              <a:t>Individuals</a:t>
            </a:r>
          </a:p>
          <a:p>
            <a:pPr lvl="1"/>
            <a:r>
              <a:rPr lang="en-US" sz="2000" dirty="0">
                <a:latin typeface="Century Gothic" panose="020B0502020202020204" pitchFamily="34" charset="0"/>
              </a:rPr>
              <a:t>Foundations</a:t>
            </a:r>
          </a:p>
          <a:p>
            <a:pPr lvl="1"/>
            <a:r>
              <a:rPr lang="en-US" sz="2000" dirty="0">
                <a:latin typeface="Century Gothic" panose="020B0502020202020204" pitchFamily="34" charset="0"/>
              </a:rPr>
              <a:t>Philanthropic leaders</a:t>
            </a:r>
          </a:p>
          <a:p>
            <a:pPr lvl="1"/>
            <a:r>
              <a:rPr lang="en-US" sz="2000" dirty="0">
                <a:latin typeface="Century Gothic" panose="020B0502020202020204" pitchFamily="34" charset="0"/>
              </a:rPr>
              <a:t>Civic leaders</a:t>
            </a:r>
          </a:p>
          <a:p>
            <a:pPr lvl="1"/>
            <a:r>
              <a:rPr lang="en-US" sz="2000" dirty="0">
                <a:latin typeface="Century Gothic" panose="020B0502020202020204" pitchFamily="34" charset="0"/>
              </a:rPr>
              <a:t>Chamber of Commerce</a:t>
            </a:r>
          </a:p>
          <a:p>
            <a:pPr lvl="1"/>
            <a:r>
              <a:rPr lang="en-US" sz="2000" dirty="0">
                <a:latin typeface="Century Gothic" panose="020B0502020202020204" pitchFamily="34" charset="0"/>
              </a:rPr>
              <a:t>Service groups</a:t>
            </a:r>
          </a:p>
        </p:txBody>
      </p:sp>
    </p:spTree>
    <p:extLst>
      <p:ext uri="{BB962C8B-B14F-4D97-AF65-F5344CB8AC3E}">
        <p14:creationId xmlns:p14="http://schemas.microsoft.com/office/powerpoint/2010/main" val="2616201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faz de usuario gráfica&#10;&#10;Descripción generada automáticamente">
            <a:extLst>
              <a:ext uri="{FF2B5EF4-FFF2-40B4-BE49-F238E27FC236}">
                <a16:creationId xmlns:a16="http://schemas.microsoft.com/office/drawing/2014/main" id="{2D70424F-4AA6-C31C-3BCC-72978672E7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9" y="0"/>
            <a:ext cx="12183782" cy="6858000"/>
          </a:xfrm>
          <a:prstGeom prst="rect">
            <a:avLst/>
          </a:prstGeom>
        </p:spPr>
      </p:pic>
      <p:sp>
        <p:nvSpPr>
          <p:cNvPr id="2" name="Title 1">
            <a:extLst>
              <a:ext uri="{FF2B5EF4-FFF2-40B4-BE49-F238E27FC236}">
                <a16:creationId xmlns:a16="http://schemas.microsoft.com/office/drawing/2014/main" id="{7ED7F39F-3A40-0BE5-B3A1-6D8A09C67D68}"/>
              </a:ext>
            </a:extLst>
          </p:cNvPr>
          <p:cNvSpPr>
            <a:spLocks noGrp="1"/>
          </p:cNvSpPr>
          <p:nvPr>
            <p:ph type="title"/>
          </p:nvPr>
        </p:nvSpPr>
        <p:spPr>
          <a:xfrm>
            <a:off x="838200" y="1961474"/>
            <a:ext cx="10515600" cy="748245"/>
          </a:xfrm>
        </p:spPr>
        <p:txBody>
          <a:bodyPr>
            <a:normAutofit fontScale="90000"/>
          </a:bodyPr>
          <a:lstStyle/>
          <a:p>
            <a:r>
              <a:rPr lang="en-US" sz="4800" b="1" dirty="0">
                <a:solidFill>
                  <a:srgbClr val="FFC000"/>
                </a:solidFill>
                <a:latin typeface="Century Gothic" panose="020B0502020202020204" pitchFamily="34" charset="0"/>
              </a:rPr>
              <a:t>ADDITIONAL ASPECTS</a:t>
            </a:r>
          </a:p>
        </p:txBody>
      </p:sp>
      <p:sp>
        <p:nvSpPr>
          <p:cNvPr id="3" name="Content Placeholder 2">
            <a:extLst>
              <a:ext uri="{FF2B5EF4-FFF2-40B4-BE49-F238E27FC236}">
                <a16:creationId xmlns:a16="http://schemas.microsoft.com/office/drawing/2014/main" id="{CB35F8D8-EB00-64C7-83F0-4419D1435643}"/>
              </a:ext>
            </a:extLst>
          </p:cNvPr>
          <p:cNvSpPr>
            <a:spLocks noGrp="1"/>
          </p:cNvSpPr>
          <p:nvPr>
            <p:ph idx="1"/>
          </p:nvPr>
        </p:nvSpPr>
        <p:spPr>
          <a:xfrm>
            <a:off x="838200" y="3045110"/>
            <a:ext cx="10515600" cy="3269225"/>
          </a:xfrm>
        </p:spPr>
        <p:txBody>
          <a:bodyPr>
            <a:normAutofit lnSpcReduction="10000"/>
          </a:bodyPr>
          <a:lstStyle/>
          <a:p>
            <a:pPr algn="just"/>
            <a:r>
              <a:rPr lang="en-US" sz="2400" dirty="0">
                <a:solidFill>
                  <a:schemeClr val="bg1"/>
                </a:solidFill>
                <a:latin typeface="Century Gothic" panose="020B0502020202020204" pitchFamily="34" charset="0"/>
              </a:rPr>
              <a:t>Non governing</a:t>
            </a:r>
          </a:p>
          <a:p>
            <a:pPr algn="just"/>
            <a:r>
              <a:rPr lang="en-US" sz="2400" dirty="0">
                <a:solidFill>
                  <a:schemeClr val="bg1"/>
                </a:solidFill>
                <a:latin typeface="Century Gothic" panose="020B0502020202020204" pitchFamily="34" charset="0"/>
              </a:rPr>
              <a:t>Vital support and influence as leadership engages in strategic opportunities, challenges</a:t>
            </a:r>
          </a:p>
          <a:p>
            <a:pPr algn="just"/>
            <a:r>
              <a:rPr lang="en-US" sz="2400" dirty="0">
                <a:solidFill>
                  <a:schemeClr val="bg1"/>
                </a:solidFill>
                <a:latin typeface="Century Gothic" panose="020B0502020202020204" pitchFamily="34" charset="0"/>
              </a:rPr>
              <a:t>Assisting in making wise decisions</a:t>
            </a:r>
          </a:p>
          <a:p>
            <a:pPr algn="just"/>
            <a:r>
              <a:rPr lang="en-US" sz="2400" dirty="0">
                <a:solidFill>
                  <a:schemeClr val="bg1"/>
                </a:solidFill>
                <a:latin typeface="Century Gothic" panose="020B0502020202020204" pitchFamily="34" charset="0"/>
              </a:rPr>
              <a:t>Pursues the resources needed to carry out the Army’s mission</a:t>
            </a:r>
          </a:p>
          <a:p>
            <a:pPr algn="just"/>
            <a:r>
              <a:rPr lang="en-US" sz="2400" dirty="0">
                <a:solidFill>
                  <a:schemeClr val="bg1"/>
                </a:solidFill>
                <a:latin typeface="Century Gothic" panose="020B0502020202020204" pitchFamily="34" charset="0"/>
              </a:rPr>
              <a:t>Community experts</a:t>
            </a:r>
          </a:p>
          <a:p>
            <a:pPr algn="just"/>
            <a:r>
              <a:rPr lang="en-US" sz="2400" dirty="0">
                <a:solidFill>
                  <a:schemeClr val="bg1"/>
                </a:solidFill>
                <a:latin typeface="Century Gothic" panose="020B0502020202020204" pitchFamily="34" charset="0"/>
              </a:rPr>
              <a:t>Provides valuable service in the relationships between United Way and other agencies and ministries in the community</a:t>
            </a:r>
          </a:p>
        </p:txBody>
      </p:sp>
    </p:spTree>
    <p:extLst>
      <p:ext uri="{BB962C8B-B14F-4D97-AF65-F5344CB8AC3E}">
        <p14:creationId xmlns:p14="http://schemas.microsoft.com/office/powerpoint/2010/main" val="4273164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nterfaz de usuario gráfica, Aplicación&#10;&#10;Descripción generada automáticamente">
            <a:extLst>
              <a:ext uri="{FF2B5EF4-FFF2-40B4-BE49-F238E27FC236}">
                <a16:creationId xmlns:a16="http://schemas.microsoft.com/office/drawing/2014/main" id="{3904DA37-0BC6-7704-0690-8449A1289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
            <a:ext cx="12192000" cy="6852052"/>
          </a:xfrm>
          <a:prstGeom prst="rect">
            <a:avLst/>
          </a:prstGeom>
        </p:spPr>
      </p:pic>
      <p:sp>
        <p:nvSpPr>
          <p:cNvPr id="2" name="Title 1">
            <a:extLst>
              <a:ext uri="{FF2B5EF4-FFF2-40B4-BE49-F238E27FC236}">
                <a16:creationId xmlns:a16="http://schemas.microsoft.com/office/drawing/2014/main" id="{F672A375-33ED-486D-809F-A6310C6226DB}"/>
              </a:ext>
            </a:extLst>
          </p:cNvPr>
          <p:cNvSpPr>
            <a:spLocks noGrp="1"/>
          </p:cNvSpPr>
          <p:nvPr>
            <p:ph type="title"/>
          </p:nvPr>
        </p:nvSpPr>
        <p:spPr>
          <a:xfrm>
            <a:off x="838200" y="1393120"/>
            <a:ext cx="10515600" cy="823070"/>
          </a:xfrm>
        </p:spPr>
        <p:txBody>
          <a:bodyPr>
            <a:normAutofit/>
          </a:bodyPr>
          <a:lstStyle/>
          <a:p>
            <a:r>
              <a:rPr lang="en-US" sz="4000" b="1" spc="-150" dirty="0">
                <a:solidFill>
                  <a:srgbClr val="FF0000"/>
                </a:solidFill>
                <a:latin typeface="Century Gothic" panose="020B0502020202020204" pitchFamily="34" charset="0"/>
              </a:rPr>
              <a:t>RESPONSIBILITIES OF ADVISORY BOARDS</a:t>
            </a:r>
          </a:p>
        </p:txBody>
      </p:sp>
      <p:sp>
        <p:nvSpPr>
          <p:cNvPr id="3" name="Content Placeholder 2">
            <a:extLst>
              <a:ext uri="{FF2B5EF4-FFF2-40B4-BE49-F238E27FC236}">
                <a16:creationId xmlns:a16="http://schemas.microsoft.com/office/drawing/2014/main" id="{361E5297-3D38-FB7D-3AF1-3460F85BB174}"/>
              </a:ext>
            </a:extLst>
          </p:cNvPr>
          <p:cNvSpPr>
            <a:spLocks noGrp="1"/>
          </p:cNvSpPr>
          <p:nvPr>
            <p:ph idx="1"/>
          </p:nvPr>
        </p:nvSpPr>
        <p:spPr>
          <a:xfrm>
            <a:off x="838200" y="2259383"/>
            <a:ext cx="10515600" cy="3955762"/>
          </a:xfrm>
        </p:spPr>
        <p:txBody>
          <a:bodyPr>
            <a:normAutofit/>
          </a:bodyPr>
          <a:lstStyle/>
          <a:p>
            <a:pPr algn="just"/>
            <a:r>
              <a:rPr lang="en-US" sz="2400" b="1" dirty="0">
                <a:latin typeface="Century Gothic" panose="020B0502020202020204" pitchFamily="34" charset="0"/>
              </a:rPr>
              <a:t>Strategically Focused</a:t>
            </a:r>
          </a:p>
          <a:p>
            <a:pPr lvl="1" algn="just"/>
            <a:r>
              <a:rPr lang="en-US" sz="2000" dirty="0">
                <a:latin typeface="Century Gothic" panose="020B0502020202020204" pitchFamily="34" charset="0"/>
              </a:rPr>
              <a:t>Interacting, making recommendations with focus on fundraising, community relations, effective programs and services, budgets and financial stewardship, property projects, strategic initiatives, competitive positioning in the community and other focus areas</a:t>
            </a:r>
          </a:p>
          <a:p>
            <a:pPr lvl="1" algn="just"/>
            <a:endParaRPr lang="en-US" sz="2000" dirty="0">
              <a:latin typeface="Century Gothic" panose="020B0502020202020204" pitchFamily="34" charset="0"/>
            </a:endParaRPr>
          </a:p>
          <a:p>
            <a:pPr algn="just"/>
            <a:r>
              <a:rPr lang="en-US" sz="2400" b="1" dirty="0">
                <a:latin typeface="Century Gothic" panose="020B0502020202020204" pitchFamily="34" charset="0"/>
              </a:rPr>
              <a:t>Philanthropic</a:t>
            </a:r>
          </a:p>
          <a:p>
            <a:pPr lvl="1" algn="just"/>
            <a:r>
              <a:rPr lang="en-US" sz="2000" dirty="0">
                <a:latin typeface="Century Gothic" panose="020B0502020202020204" pitchFamily="34" charset="0"/>
              </a:rPr>
              <a:t>Members understand they are expected to personally give to the Salvation Army at a significant level proportionate to their ability  and commensurate to their commitment to the Army as a high priority charitable involvement (Leading by Example)</a:t>
            </a:r>
          </a:p>
        </p:txBody>
      </p:sp>
    </p:spTree>
    <p:extLst>
      <p:ext uri="{BB962C8B-B14F-4D97-AF65-F5344CB8AC3E}">
        <p14:creationId xmlns:p14="http://schemas.microsoft.com/office/powerpoint/2010/main" val="1156677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1302</TotalTime>
  <Words>1823</Words>
  <Application>Microsoft Office PowerPoint</Application>
  <PresentationFormat>Widescreen</PresentationFormat>
  <Paragraphs>219</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Century Gothic</vt:lpstr>
      <vt:lpstr>Office Theme</vt:lpstr>
      <vt:lpstr>PowerPoint Presentation</vt:lpstr>
      <vt:lpstr>PowerPoint Presentation</vt:lpstr>
      <vt:lpstr>Understanding the Purpose  of The Salvation Army  Advisory Boards</vt:lpstr>
      <vt:lpstr>ADVISORY BOARD PURPOSE </vt:lpstr>
      <vt:lpstr>IMPORTANCE</vt:lpstr>
      <vt:lpstr>WHAT IS THE PURPOSE?</vt:lpstr>
      <vt:lpstr>KEY CONNECTIONS</vt:lpstr>
      <vt:lpstr>ADDITIONAL ASPECTS</vt:lpstr>
      <vt:lpstr>RESPONSIBILITIES OF ADVISORY BOARDS</vt:lpstr>
      <vt:lpstr>ADVISORY BOARD RESPONSIBILITIES</vt:lpstr>
      <vt:lpstr>ADVISORY BOARD RESPONSIBILITIES</vt:lpstr>
      <vt:lpstr>CLASSIFICATION OF MEMBERSHIP</vt:lpstr>
      <vt:lpstr>TERMS OF MEMBERSHIP</vt:lpstr>
      <vt:lpstr>ANNUAL MEETINGS</vt:lpstr>
      <vt:lpstr>REGULAR MEETINGS</vt:lpstr>
      <vt:lpstr>QUORUM</vt:lpstr>
      <vt:lpstr>ORDER OF BUSINESS</vt:lpstr>
      <vt:lpstr>STRUCTURE OF ADVISORY BOARDS</vt:lpstr>
      <vt:lpstr>IMPORTANCE OF SUCCESSION PLANNING</vt:lpstr>
      <vt:lpstr>ADVISORY BOARD  EFFECTIVENESS SURVEY</vt:lpstr>
      <vt:lpstr>PowerPoint Presentation</vt:lpstr>
      <vt:lpstr>PowerPoint Presentation</vt:lpstr>
      <vt:lpstr>LOUISVILLE   MARK SMITH</vt:lpstr>
      <vt:lpstr>NASHVILLE   SHEILA DECKER</vt:lpstr>
      <vt:lpstr>KNOXVILLE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Purpose of The Salvation Army Advisory Boards</dc:title>
  <dc:creator>Ayron Corbitt</dc:creator>
  <cp:lastModifiedBy>Ayron Corbitt</cp:lastModifiedBy>
  <cp:revision>18</cp:revision>
  <dcterms:created xsi:type="dcterms:W3CDTF">2022-07-11T19:12:27Z</dcterms:created>
  <dcterms:modified xsi:type="dcterms:W3CDTF">2022-08-31T13:09:38Z</dcterms:modified>
</cp:coreProperties>
</file>