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sldIdLst>
    <p:sldId id="271" r:id="rId2"/>
    <p:sldId id="256" r:id="rId3"/>
    <p:sldId id="265" r:id="rId4"/>
    <p:sldId id="257" r:id="rId5"/>
    <p:sldId id="261" r:id="rId6"/>
    <p:sldId id="264" r:id="rId7"/>
    <p:sldId id="263" r:id="rId8"/>
    <p:sldId id="259" r:id="rId9"/>
    <p:sldId id="266" r:id="rId10"/>
    <p:sldId id="258" r:id="rId11"/>
    <p:sldId id="260" r:id="rId12"/>
    <p:sldId id="262" r:id="rId13"/>
    <p:sldId id="267" r:id="rId14"/>
    <p:sldId id="268" r:id="rId15"/>
    <p:sldId id="269" r:id="rId16"/>
    <p:sldId id="270" r:id="rId17"/>
    <p:sldId id="272" r:id="rId18"/>
  </p:sldIdLst>
  <p:sldSz cx="12192000" cy="6858000"/>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EB70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3D1EC0-6FAF-26A5-A7B8-01B0D849B370}" v="285" dt="2022-08-29T16:01:43.26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5F80F46-9FE8-D42F-A4C2-C577485B8071}"/>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L"/>
          </a:p>
        </p:txBody>
      </p:sp>
      <p:sp>
        <p:nvSpPr>
          <p:cNvPr id="3" name="Subtítulo 2">
            <a:extLst>
              <a:ext uri="{FF2B5EF4-FFF2-40B4-BE49-F238E27FC236}">
                <a16:creationId xmlns:a16="http://schemas.microsoft.com/office/drawing/2014/main" id="{3CE4EEC0-EA94-7C97-7B9E-E281CB086BF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L"/>
          </a:p>
        </p:txBody>
      </p:sp>
      <p:sp>
        <p:nvSpPr>
          <p:cNvPr id="4" name="Marcador de fecha 3">
            <a:extLst>
              <a:ext uri="{FF2B5EF4-FFF2-40B4-BE49-F238E27FC236}">
                <a16:creationId xmlns:a16="http://schemas.microsoft.com/office/drawing/2014/main" id="{5A129C18-CCB4-BB63-C613-6A0B853A9882}"/>
              </a:ext>
            </a:extLst>
          </p:cNvPr>
          <p:cNvSpPr>
            <a:spLocks noGrp="1"/>
          </p:cNvSpPr>
          <p:nvPr>
            <p:ph type="dt" sz="half" idx="10"/>
          </p:nvPr>
        </p:nvSpPr>
        <p:spPr/>
        <p:txBody>
          <a:bodyPr/>
          <a:lstStyle/>
          <a:p>
            <a:fld id="{0DAF61AA-5A98-4049-A93E-477E5505141A}" type="datetimeFigureOut">
              <a:rPr lang="en-US" smtClean="0"/>
              <a:pPr/>
              <a:t>9/2/2022</a:t>
            </a:fld>
            <a:endParaRPr lang="en-US" dirty="0"/>
          </a:p>
        </p:txBody>
      </p:sp>
      <p:sp>
        <p:nvSpPr>
          <p:cNvPr id="5" name="Marcador de pie de página 4">
            <a:extLst>
              <a:ext uri="{FF2B5EF4-FFF2-40B4-BE49-F238E27FC236}">
                <a16:creationId xmlns:a16="http://schemas.microsoft.com/office/drawing/2014/main" id="{30EDC259-2EFE-4282-41DA-297E2BDF4F47}"/>
              </a:ext>
            </a:extLst>
          </p:cNvPr>
          <p:cNvSpPr>
            <a:spLocks noGrp="1"/>
          </p:cNvSpPr>
          <p:nvPr>
            <p:ph type="ftr" sz="quarter" idx="11"/>
          </p:nvPr>
        </p:nvSpPr>
        <p:spPr/>
        <p:txBody>
          <a:bodyPr/>
          <a:lstStyle/>
          <a:p>
            <a:endParaRPr lang="en-US" dirty="0"/>
          </a:p>
        </p:txBody>
      </p:sp>
      <p:sp>
        <p:nvSpPr>
          <p:cNvPr id="6" name="Marcador de número de diapositiva 5">
            <a:extLst>
              <a:ext uri="{FF2B5EF4-FFF2-40B4-BE49-F238E27FC236}">
                <a16:creationId xmlns:a16="http://schemas.microsoft.com/office/drawing/2014/main" id="{F2E6EA90-89AC-E7BC-4411-F9B1FB5EF6D1}"/>
              </a:ext>
            </a:extLst>
          </p:cNvPr>
          <p:cNvSpPr>
            <a:spLocks noGrp="1"/>
          </p:cNvSpPr>
          <p:nvPr>
            <p:ph type="sldNum" sz="quarter" idx="12"/>
          </p:nvPr>
        </p:nvSpPr>
        <p:spPr/>
        <p:txBody>
          <a:bodyPr/>
          <a:lstStyle/>
          <a:p>
            <a:fld id="{73B850FF-6169-4056-8077-06FFA93A5366}" type="slidenum">
              <a:rPr lang="en-US" smtClean="0"/>
              <a:pPr/>
              <a:t>‹#›</a:t>
            </a:fld>
            <a:endParaRPr lang="en-US" dirty="0"/>
          </a:p>
        </p:txBody>
      </p:sp>
    </p:spTree>
    <p:extLst>
      <p:ext uri="{BB962C8B-B14F-4D97-AF65-F5344CB8AC3E}">
        <p14:creationId xmlns:p14="http://schemas.microsoft.com/office/powerpoint/2010/main" val="19774820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9CA7D0-E73D-FA96-63B2-D1C03D03BC46}"/>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texto vertical 2">
            <a:extLst>
              <a:ext uri="{FF2B5EF4-FFF2-40B4-BE49-F238E27FC236}">
                <a16:creationId xmlns:a16="http://schemas.microsoft.com/office/drawing/2014/main" id="{C253155F-0D48-CDBF-DB46-6D783761CCB1}"/>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C8D67DC7-F410-424B-9F5D-124DE9BDAC10}"/>
              </a:ext>
            </a:extLst>
          </p:cNvPr>
          <p:cNvSpPr>
            <a:spLocks noGrp="1"/>
          </p:cNvSpPr>
          <p:nvPr>
            <p:ph type="dt" sz="half" idx="10"/>
          </p:nvPr>
        </p:nvSpPr>
        <p:spPr/>
        <p:txBody>
          <a:bodyPr/>
          <a:lstStyle/>
          <a:p>
            <a:fld id="{0DAF61AA-5A98-4049-A93E-477E5505141A}" type="datetimeFigureOut">
              <a:rPr lang="en-US" smtClean="0"/>
              <a:pPr/>
              <a:t>9/2/2022</a:t>
            </a:fld>
            <a:endParaRPr lang="en-US" dirty="0"/>
          </a:p>
        </p:txBody>
      </p:sp>
      <p:sp>
        <p:nvSpPr>
          <p:cNvPr id="5" name="Marcador de pie de página 4">
            <a:extLst>
              <a:ext uri="{FF2B5EF4-FFF2-40B4-BE49-F238E27FC236}">
                <a16:creationId xmlns:a16="http://schemas.microsoft.com/office/drawing/2014/main" id="{76C36E20-E090-87B9-FDC2-68869D625ECF}"/>
              </a:ext>
            </a:extLst>
          </p:cNvPr>
          <p:cNvSpPr>
            <a:spLocks noGrp="1"/>
          </p:cNvSpPr>
          <p:nvPr>
            <p:ph type="ftr" sz="quarter" idx="11"/>
          </p:nvPr>
        </p:nvSpPr>
        <p:spPr/>
        <p:txBody>
          <a:bodyPr/>
          <a:lstStyle/>
          <a:p>
            <a:endParaRPr lang="en-US" dirty="0"/>
          </a:p>
        </p:txBody>
      </p:sp>
      <p:sp>
        <p:nvSpPr>
          <p:cNvPr id="6" name="Marcador de número de diapositiva 5">
            <a:extLst>
              <a:ext uri="{FF2B5EF4-FFF2-40B4-BE49-F238E27FC236}">
                <a16:creationId xmlns:a16="http://schemas.microsoft.com/office/drawing/2014/main" id="{63C6BA9F-99D6-ED02-D001-F1541190E676}"/>
              </a:ext>
            </a:extLst>
          </p:cNvPr>
          <p:cNvSpPr>
            <a:spLocks noGrp="1"/>
          </p:cNvSpPr>
          <p:nvPr>
            <p:ph type="sldNum" sz="quarter" idx="12"/>
          </p:nvPr>
        </p:nvSpPr>
        <p:spPr/>
        <p:txBody>
          <a:bodyPr/>
          <a:lstStyle/>
          <a:p>
            <a:fld id="{73B850FF-6169-4056-8077-06FFA93A5366}" type="slidenum">
              <a:rPr lang="en-US" smtClean="0"/>
              <a:pPr/>
              <a:t>‹#›</a:t>
            </a:fld>
            <a:endParaRPr lang="en-US" dirty="0"/>
          </a:p>
        </p:txBody>
      </p:sp>
    </p:spTree>
    <p:extLst>
      <p:ext uri="{BB962C8B-B14F-4D97-AF65-F5344CB8AC3E}">
        <p14:creationId xmlns:p14="http://schemas.microsoft.com/office/powerpoint/2010/main" val="18364572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C6A272B8-7CAD-108E-5588-D0720FD02A76}"/>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L"/>
          </a:p>
        </p:txBody>
      </p:sp>
      <p:sp>
        <p:nvSpPr>
          <p:cNvPr id="3" name="Marcador de texto vertical 2">
            <a:extLst>
              <a:ext uri="{FF2B5EF4-FFF2-40B4-BE49-F238E27FC236}">
                <a16:creationId xmlns:a16="http://schemas.microsoft.com/office/drawing/2014/main" id="{0B998486-5C90-0EAA-7603-73F1AA7C04E5}"/>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702473AA-2841-22FA-2828-6041C28795B7}"/>
              </a:ext>
            </a:extLst>
          </p:cNvPr>
          <p:cNvSpPr>
            <a:spLocks noGrp="1"/>
          </p:cNvSpPr>
          <p:nvPr>
            <p:ph type="dt" sz="half" idx="10"/>
          </p:nvPr>
        </p:nvSpPr>
        <p:spPr/>
        <p:txBody>
          <a:bodyPr/>
          <a:lstStyle/>
          <a:p>
            <a:fld id="{0DAF61AA-5A98-4049-A93E-477E5505141A}" type="datetimeFigureOut">
              <a:rPr lang="en-US" smtClean="0"/>
              <a:pPr/>
              <a:t>9/2/2022</a:t>
            </a:fld>
            <a:endParaRPr lang="en-US" dirty="0"/>
          </a:p>
        </p:txBody>
      </p:sp>
      <p:sp>
        <p:nvSpPr>
          <p:cNvPr id="5" name="Marcador de pie de página 4">
            <a:extLst>
              <a:ext uri="{FF2B5EF4-FFF2-40B4-BE49-F238E27FC236}">
                <a16:creationId xmlns:a16="http://schemas.microsoft.com/office/drawing/2014/main" id="{14E30B8F-7629-5EE9-C0BF-664E99E98799}"/>
              </a:ext>
            </a:extLst>
          </p:cNvPr>
          <p:cNvSpPr>
            <a:spLocks noGrp="1"/>
          </p:cNvSpPr>
          <p:nvPr>
            <p:ph type="ftr" sz="quarter" idx="11"/>
          </p:nvPr>
        </p:nvSpPr>
        <p:spPr/>
        <p:txBody>
          <a:bodyPr/>
          <a:lstStyle/>
          <a:p>
            <a:endParaRPr lang="en-US" dirty="0"/>
          </a:p>
        </p:txBody>
      </p:sp>
      <p:sp>
        <p:nvSpPr>
          <p:cNvPr id="6" name="Marcador de número de diapositiva 5">
            <a:extLst>
              <a:ext uri="{FF2B5EF4-FFF2-40B4-BE49-F238E27FC236}">
                <a16:creationId xmlns:a16="http://schemas.microsoft.com/office/drawing/2014/main" id="{EDEC4E91-091A-3328-BB62-1261AE3E97E1}"/>
              </a:ext>
            </a:extLst>
          </p:cNvPr>
          <p:cNvSpPr>
            <a:spLocks noGrp="1"/>
          </p:cNvSpPr>
          <p:nvPr>
            <p:ph type="sldNum" sz="quarter" idx="12"/>
          </p:nvPr>
        </p:nvSpPr>
        <p:spPr/>
        <p:txBody>
          <a:bodyPr/>
          <a:lstStyle/>
          <a:p>
            <a:fld id="{73B850FF-6169-4056-8077-06FFA93A5366}" type="slidenum">
              <a:rPr lang="en-US" smtClean="0"/>
              <a:pPr/>
              <a:t>‹#›</a:t>
            </a:fld>
            <a:endParaRPr lang="en-US" dirty="0"/>
          </a:p>
        </p:txBody>
      </p:sp>
    </p:spTree>
    <p:extLst>
      <p:ext uri="{BB962C8B-B14F-4D97-AF65-F5344CB8AC3E}">
        <p14:creationId xmlns:p14="http://schemas.microsoft.com/office/powerpoint/2010/main" val="1978125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FDAC699-8EC8-73DB-B116-84137D2B7E3A}"/>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contenido 2">
            <a:extLst>
              <a:ext uri="{FF2B5EF4-FFF2-40B4-BE49-F238E27FC236}">
                <a16:creationId xmlns:a16="http://schemas.microsoft.com/office/drawing/2014/main" id="{54E27CC3-46BB-099E-4156-6036BCFA3423}"/>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627EF87B-E86F-E7C1-059F-CA19B85E2912}"/>
              </a:ext>
            </a:extLst>
          </p:cNvPr>
          <p:cNvSpPr>
            <a:spLocks noGrp="1"/>
          </p:cNvSpPr>
          <p:nvPr>
            <p:ph type="dt" sz="half" idx="10"/>
          </p:nvPr>
        </p:nvSpPr>
        <p:spPr/>
        <p:txBody>
          <a:bodyPr/>
          <a:lstStyle/>
          <a:p>
            <a:fld id="{0DAF61AA-5A98-4049-A93E-477E5505141A}" type="datetimeFigureOut">
              <a:rPr lang="en-US" smtClean="0"/>
              <a:pPr/>
              <a:t>9/2/2022</a:t>
            </a:fld>
            <a:endParaRPr lang="en-US" dirty="0"/>
          </a:p>
        </p:txBody>
      </p:sp>
      <p:sp>
        <p:nvSpPr>
          <p:cNvPr id="5" name="Marcador de pie de página 4">
            <a:extLst>
              <a:ext uri="{FF2B5EF4-FFF2-40B4-BE49-F238E27FC236}">
                <a16:creationId xmlns:a16="http://schemas.microsoft.com/office/drawing/2014/main" id="{F5319B24-E3F6-0C06-D389-E20384B3063B}"/>
              </a:ext>
            </a:extLst>
          </p:cNvPr>
          <p:cNvSpPr>
            <a:spLocks noGrp="1"/>
          </p:cNvSpPr>
          <p:nvPr>
            <p:ph type="ftr" sz="quarter" idx="11"/>
          </p:nvPr>
        </p:nvSpPr>
        <p:spPr/>
        <p:txBody>
          <a:bodyPr/>
          <a:lstStyle/>
          <a:p>
            <a:endParaRPr lang="en-US" dirty="0"/>
          </a:p>
        </p:txBody>
      </p:sp>
      <p:sp>
        <p:nvSpPr>
          <p:cNvPr id="6" name="Marcador de número de diapositiva 5">
            <a:extLst>
              <a:ext uri="{FF2B5EF4-FFF2-40B4-BE49-F238E27FC236}">
                <a16:creationId xmlns:a16="http://schemas.microsoft.com/office/drawing/2014/main" id="{3E3D765F-9EC7-B639-931B-4A29CCC20234}"/>
              </a:ext>
            </a:extLst>
          </p:cNvPr>
          <p:cNvSpPr>
            <a:spLocks noGrp="1"/>
          </p:cNvSpPr>
          <p:nvPr>
            <p:ph type="sldNum" sz="quarter" idx="12"/>
          </p:nvPr>
        </p:nvSpPr>
        <p:spPr/>
        <p:txBody>
          <a:bodyPr/>
          <a:lstStyle/>
          <a:p>
            <a:fld id="{73B850FF-6169-4056-8077-06FFA93A5366}" type="slidenum">
              <a:rPr lang="en-US" smtClean="0"/>
              <a:pPr/>
              <a:t>‹#›</a:t>
            </a:fld>
            <a:endParaRPr lang="en-US" dirty="0"/>
          </a:p>
        </p:txBody>
      </p:sp>
    </p:spTree>
    <p:extLst>
      <p:ext uri="{BB962C8B-B14F-4D97-AF65-F5344CB8AC3E}">
        <p14:creationId xmlns:p14="http://schemas.microsoft.com/office/powerpoint/2010/main" val="1039774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CC6FF6E-8B80-B840-7B0C-5F1BB67134BF}"/>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L"/>
          </a:p>
        </p:txBody>
      </p:sp>
      <p:sp>
        <p:nvSpPr>
          <p:cNvPr id="3" name="Marcador de texto 2">
            <a:extLst>
              <a:ext uri="{FF2B5EF4-FFF2-40B4-BE49-F238E27FC236}">
                <a16:creationId xmlns:a16="http://schemas.microsoft.com/office/drawing/2014/main" id="{6194F0FB-D2F1-AC3E-19C2-4622C29BECD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7192AD42-8C6A-60D3-21B5-9CC46D82312E}"/>
              </a:ext>
            </a:extLst>
          </p:cNvPr>
          <p:cNvSpPr>
            <a:spLocks noGrp="1"/>
          </p:cNvSpPr>
          <p:nvPr>
            <p:ph type="dt" sz="half" idx="10"/>
          </p:nvPr>
        </p:nvSpPr>
        <p:spPr/>
        <p:txBody>
          <a:bodyPr/>
          <a:lstStyle/>
          <a:p>
            <a:fld id="{0DAF61AA-5A98-4049-A93E-477E5505141A}" type="datetimeFigureOut">
              <a:rPr lang="en-US" smtClean="0"/>
              <a:pPr/>
              <a:t>9/2/2022</a:t>
            </a:fld>
            <a:endParaRPr lang="en-US" dirty="0"/>
          </a:p>
        </p:txBody>
      </p:sp>
      <p:sp>
        <p:nvSpPr>
          <p:cNvPr id="5" name="Marcador de pie de página 4">
            <a:extLst>
              <a:ext uri="{FF2B5EF4-FFF2-40B4-BE49-F238E27FC236}">
                <a16:creationId xmlns:a16="http://schemas.microsoft.com/office/drawing/2014/main" id="{807C5D59-D5EF-A133-B21A-530764C88B10}"/>
              </a:ext>
            </a:extLst>
          </p:cNvPr>
          <p:cNvSpPr>
            <a:spLocks noGrp="1"/>
          </p:cNvSpPr>
          <p:nvPr>
            <p:ph type="ftr" sz="quarter" idx="11"/>
          </p:nvPr>
        </p:nvSpPr>
        <p:spPr/>
        <p:txBody>
          <a:bodyPr/>
          <a:lstStyle/>
          <a:p>
            <a:endParaRPr lang="en-US" dirty="0"/>
          </a:p>
        </p:txBody>
      </p:sp>
      <p:sp>
        <p:nvSpPr>
          <p:cNvPr id="6" name="Marcador de número de diapositiva 5">
            <a:extLst>
              <a:ext uri="{FF2B5EF4-FFF2-40B4-BE49-F238E27FC236}">
                <a16:creationId xmlns:a16="http://schemas.microsoft.com/office/drawing/2014/main" id="{940F0776-7746-2BFD-3510-6F90D5E0E106}"/>
              </a:ext>
            </a:extLst>
          </p:cNvPr>
          <p:cNvSpPr>
            <a:spLocks noGrp="1"/>
          </p:cNvSpPr>
          <p:nvPr>
            <p:ph type="sldNum" sz="quarter" idx="12"/>
          </p:nvPr>
        </p:nvSpPr>
        <p:spPr/>
        <p:txBody>
          <a:bodyPr/>
          <a:lstStyle/>
          <a:p>
            <a:fld id="{73B850FF-6169-4056-8077-06FFA93A5366}" type="slidenum">
              <a:rPr lang="en-US" smtClean="0"/>
              <a:pPr/>
              <a:t>‹#›</a:t>
            </a:fld>
            <a:endParaRPr lang="en-US" dirty="0"/>
          </a:p>
        </p:txBody>
      </p:sp>
    </p:spTree>
    <p:extLst>
      <p:ext uri="{BB962C8B-B14F-4D97-AF65-F5344CB8AC3E}">
        <p14:creationId xmlns:p14="http://schemas.microsoft.com/office/powerpoint/2010/main" val="21776073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BFE790-394E-6B57-0A24-ED4C7B0F66B0}"/>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contenido 2">
            <a:extLst>
              <a:ext uri="{FF2B5EF4-FFF2-40B4-BE49-F238E27FC236}">
                <a16:creationId xmlns:a16="http://schemas.microsoft.com/office/drawing/2014/main" id="{D61D1236-5605-1F08-73DA-2AD658F28771}"/>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contenido 3">
            <a:extLst>
              <a:ext uri="{FF2B5EF4-FFF2-40B4-BE49-F238E27FC236}">
                <a16:creationId xmlns:a16="http://schemas.microsoft.com/office/drawing/2014/main" id="{AD597323-B3B9-18CD-E75C-C7C8181F87D4}"/>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Marcador de fecha 4">
            <a:extLst>
              <a:ext uri="{FF2B5EF4-FFF2-40B4-BE49-F238E27FC236}">
                <a16:creationId xmlns:a16="http://schemas.microsoft.com/office/drawing/2014/main" id="{7C58A574-3E0A-DE6A-7152-FF1120E23804}"/>
              </a:ext>
            </a:extLst>
          </p:cNvPr>
          <p:cNvSpPr>
            <a:spLocks noGrp="1"/>
          </p:cNvSpPr>
          <p:nvPr>
            <p:ph type="dt" sz="half" idx="10"/>
          </p:nvPr>
        </p:nvSpPr>
        <p:spPr/>
        <p:txBody>
          <a:bodyPr/>
          <a:lstStyle/>
          <a:p>
            <a:fld id="{0DAF61AA-5A98-4049-A93E-477E5505141A}" type="datetimeFigureOut">
              <a:rPr lang="en-US" smtClean="0"/>
              <a:pPr/>
              <a:t>9/2/2022</a:t>
            </a:fld>
            <a:endParaRPr lang="en-US" dirty="0"/>
          </a:p>
        </p:txBody>
      </p:sp>
      <p:sp>
        <p:nvSpPr>
          <p:cNvPr id="6" name="Marcador de pie de página 5">
            <a:extLst>
              <a:ext uri="{FF2B5EF4-FFF2-40B4-BE49-F238E27FC236}">
                <a16:creationId xmlns:a16="http://schemas.microsoft.com/office/drawing/2014/main" id="{EA5B6773-622B-CDFB-5B9A-DF3C2464C144}"/>
              </a:ext>
            </a:extLst>
          </p:cNvPr>
          <p:cNvSpPr>
            <a:spLocks noGrp="1"/>
          </p:cNvSpPr>
          <p:nvPr>
            <p:ph type="ftr" sz="quarter" idx="11"/>
          </p:nvPr>
        </p:nvSpPr>
        <p:spPr/>
        <p:txBody>
          <a:bodyPr/>
          <a:lstStyle/>
          <a:p>
            <a:endParaRPr lang="en-US" dirty="0"/>
          </a:p>
        </p:txBody>
      </p:sp>
      <p:sp>
        <p:nvSpPr>
          <p:cNvPr id="7" name="Marcador de número de diapositiva 6">
            <a:extLst>
              <a:ext uri="{FF2B5EF4-FFF2-40B4-BE49-F238E27FC236}">
                <a16:creationId xmlns:a16="http://schemas.microsoft.com/office/drawing/2014/main" id="{7A098778-25E6-5420-C644-9562E9F23C65}"/>
              </a:ext>
            </a:extLst>
          </p:cNvPr>
          <p:cNvSpPr>
            <a:spLocks noGrp="1"/>
          </p:cNvSpPr>
          <p:nvPr>
            <p:ph type="sldNum" sz="quarter" idx="12"/>
          </p:nvPr>
        </p:nvSpPr>
        <p:spPr/>
        <p:txBody>
          <a:bodyPr/>
          <a:lstStyle/>
          <a:p>
            <a:fld id="{73B850FF-6169-4056-8077-06FFA93A5366}" type="slidenum">
              <a:rPr lang="en-US" smtClean="0"/>
              <a:pPr/>
              <a:t>‹#›</a:t>
            </a:fld>
            <a:endParaRPr lang="en-US" dirty="0"/>
          </a:p>
        </p:txBody>
      </p:sp>
    </p:spTree>
    <p:extLst>
      <p:ext uri="{BB962C8B-B14F-4D97-AF65-F5344CB8AC3E}">
        <p14:creationId xmlns:p14="http://schemas.microsoft.com/office/powerpoint/2010/main" val="3278342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75A2AA-1367-6DA4-3BE6-2C250A6C1B94}"/>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L"/>
          </a:p>
        </p:txBody>
      </p:sp>
      <p:sp>
        <p:nvSpPr>
          <p:cNvPr id="3" name="Marcador de texto 2">
            <a:extLst>
              <a:ext uri="{FF2B5EF4-FFF2-40B4-BE49-F238E27FC236}">
                <a16:creationId xmlns:a16="http://schemas.microsoft.com/office/drawing/2014/main" id="{DA90D2F3-E4E3-8A2B-2AC0-DE16BD7199E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7E181CC3-6841-5748-6877-751903802C01}"/>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Marcador de texto 4">
            <a:extLst>
              <a:ext uri="{FF2B5EF4-FFF2-40B4-BE49-F238E27FC236}">
                <a16:creationId xmlns:a16="http://schemas.microsoft.com/office/drawing/2014/main" id="{57A286E7-6C85-4C8B-ED4A-A06555B4EBC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8C0B89BA-DEF1-DA77-C27C-6108F86676CA}"/>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7" name="Marcador de fecha 6">
            <a:extLst>
              <a:ext uri="{FF2B5EF4-FFF2-40B4-BE49-F238E27FC236}">
                <a16:creationId xmlns:a16="http://schemas.microsoft.com/office/drawing/2014/main" id="{4F4C11A6-7670-7801-6CD3-72173423C13B}"/>
              </a:ext>
            </a:extLst>
          </p:cNvPr>
          <p:cNvSpPr>
            <a:spLocks noGrp="1"/>
          </p:cNvSpPr>
          <p:nvPr>
            <p:ph type="dt" sz="half" idx="10"/>
          </p:nvPr>
        </p:nvSpPr>
        <p:spPr/>
        <p:txBody>
          <a:bodyPr/>
          <a:lstStyle/>
          <a:p>
            <a:fld id="{0DAF61AA-5A98-4049-A93E-477E5505141A}" type="datetimeFigureOut">
              <a:rPr lang="en-US" smtClean="0"/>
              <a:pPr/>
              <a:t>9/2/2022</a:t>
            </a:fld>
            <a:endParaRPr lang="en-US" dirty="0"/>
          </a:p>
        </p:txBody>
      </p:sp>
      <p:sp>
        <p:nvSpPr>
          <p:cNvPr id="8" name="Marcador de pie de página 7">
            <a:extLst>
              <a:ext uri="{FF2B5EF4-FFF2-40B4-BE49-F238E27FC236}">
                <a16:creationId xmlns:a16="http://schemas.microsoft.com/office/drawing/2014/main" id="{4088A41B-6972-83AA-A64C-B42E569FB5C9}"/>
              </a:ext>
            </a:extLst>
          </p:cNvPr>
          <p:cNvSpPr>
            <a:spLocks noGrp="1"/>
          </p:cNvSpPr>
          <p:nvPr>
            <p:ph type="ftr" sz="quarter" idx="11"/>
          </p:nvPr>
        </p:nvSpPr>
        <p:spPr/>
        <p:txBody>
          <a:bodyPr/>
          <a:lstStyle/>
          <a:p>
            <a:endParaRPr lang="en-US" dirty="0"/>
          </a:p>
        </p:txBody>
      </p:sp>
      <p:sp>
        <p:nvSpPr>
          <p:cNvPr id="9" name="Marcador de número de diapositiva 8">
            <a:extLst>
              <a:ext uri="{FF2B5EF4-FFF2-40B4-BE49-F238E27FC236}">
                <a16:creationId xmlns:a16="http://schemas.microsoft.com/office/drawing/2014/main" id="{E522F71F-F2C7-2557-FBFB-86EE2A1D6E8F}"/>
              </a:ext>
            </a:extLst>
          </p:cNvPr>
          <p:cNvSpPr>
            <a:spLocks noGrp="1"/>
          </p:cNvSpPr>
          <p:nvPr>
            <p:ph type="sldNum" sz="quarter" idx="12"/>
          </p:nvPr>
        </p:nvSpPr>
        <p:spPr/>
        <p:txBody>
          <a:bodyPr/>
          <a:lstStyle/>
          <a:p>
            <a:fld id="{73B850FF-6169-4056-8077-06FFA93A5366}" type="slidenum">
              <a:rPr lang="en-US" smtClean="0"/>
              <a:pPr/>
              <a:t>‹#›</a:t>
            </a:fld>
            <a:endParaRPr lang="en-US" dirty="0"/>
          </a:p>
        </p:txBody>
      </p:sp>
    </p:spTree>
    <p:extLst>
      <p:ext uri="{BB962C8B-B14F-4D97-AF65-F5344CB8AC3E}">
        <p14:creationId xmlns:p14="http://schemas.microsoft.com/office/powerpoint/2010/main" val="19599911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974891B-A4B5-8BA1-E7D9-E20516DEC884}"/>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fecha 2">
            <a:extLst>
              <a:ext uri="{FF2B5EF4-FFF2-40B4-BE49-F238E27FC236}">
                <a16:creationId xmlns:a16="http://schemas.microsoft.com/office/drawing/2014/main" id="{F27B950B-4B9D-6B2D-57FE-7CC882902056}"/>
              </a:ext>
            </a:extLst>
          </p:cNvPr>
          <p:cNvSpPr>
            <a:spLocks noGrp="1"/>
          </p:cNvSpPr>
          <p:nvPr>
            <p:ph type="dt" sz="half" idx="10"/>
          </p:nvPr>
        </p:nvSpPr>
        <p:spPr/>
        <p:txBody>
          <a:bodyPr/>
          <a:lstStyle/>
          <a:p>
            <a:fld id="{0DAF61AA-5A98-4049-A93E-477E5505141A}" type="datetimeFigureOut">
              <a:rPr lang="en-US" smtClean="0"/>
              <a:pPr/>
              <a:t>9/2/2022</a:t>
            </a:fld>
            <a:endParaRPr lang="en-US" dirty="0"/>
          </a:p>
        </p:txBody>
      </p:sp>
      <p:sp>
        <p:nvSpPr>
          <p:cNvPr id="4" name="Marcador de pie de página 3">
            <a:extLst>
              <a:ext uri="{FF2B5EF4-FFF2-40B4-BE49-F238E27FC236}">
                <a16:creationId xmlns:a16="http://schemas.microsoft.com/office/drawing/2014/main" id="{3177813B-AFD7-85F5-15B3-F6F63F4C8D03}"/>
              </a:ext>
            </a:extLst>
          </p:cNvPr>
          <p:cNvSpPr>
            <a:spLocks noGrp="1"/>
          </p:cNvSpPr>
          <p:nvPr>
            <p:ph type="ftr" sz="quarter" idx="11"/>
          </p:nvPr>
        </p:nvSpPr>
        <p:spPr/>
        <p:txBody>
          <a:bodyPr/>
          <a:lstStyle/>
          <a:p>
            <a:endParaRPr lang="en-US" dirty="0"/>
          </a:p>
        </p:txBody>
      </p:sp>
      <p:sp>
        <p:nvSpPr>
          <p:cNvPr id="5" name="Marcador de número de diapositiva 4">
            <a:extLst>
              <a:ext uri="{FF2B5EF4-FFF2-40B4-BE49-F238E27FC236}">
                <a16:creationId xmlns:a16="http://schemas.microsoft.com/office/drawing/2014/main" id="{567E0D46-9385-B332-CF02-ED2A812796CB}"/>
              </a:ext>
            </a:extLst>
          </p:cNvPr>
          <p:cNvSpPr>
            <a:spLocks noGrp="1"/>
          </p:cNvSpPr>
          <p:nvPr>
            <p:ph type="sldNum" sz="quarter" idx="12"/>
          </p:nvPr>
        </p:nvSpPr>
        <p:spPr/>
        <p:txBody>
          <a:bodyPr/>
          <a:lstStyle/>
          <a:p>
            <a:fld id="{73B850FF-6169-4056-8077-06FFA93A5366}" type="slidenum">
              <a:rPr lang="en-US" smtClean="0"/>
              <a:pPr/>
              <a:t>‹#›</a:t>
            </a:fld>
            <a:endParaRPr lang="en-US" dirty="0"/>
          </a:p>
        </p:txBody>
      </p:sp>
    </p:spTree>
    <p:extLst>
      <p:ext uri="{BB962C8B-B14F-4D97-AF65-F5344CB8AC3E}">
        <p14:creationId xmlns:p14="http://schemas.microsoft.com/office/powerpoint/2010/main" val="10730827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8A78AC68-FAF2-3A2F-BA88-71EC4B920CEE}"/>
              </a:ext>
            </a:extLst>
          </p:cNvPr>
          <p:cNvSpPr>
            <a:spLocks noGrp="1"/>
          </p:cNvSpPr>
          <p:nvPr>
            <p:ph type="dt" sz="half" idx="10"/>
          </p:nvPr>
        </p:nvSpPr>
        <p:spPr/>
        <p:txBody>
          <a:bodyPr/>
          <a:lstStyle/>
          <a:p>
            <a:fld id="{0DAF61AA-5A98-4049-A93E-477E5505141A}" type="datetimeFigureOut">
              <a:rPr lang="en-US" smtClean="0"/>
              <a:pPr/>
              <a:t>9/2/2022</a:t>
            </a:fld>
            <a:endParaRPr lang="en-US" dirty="0"/>
          </a:p>
        </p:txBody>
      </p:sp>
      <p:sp>
        <p:nvSpPr>
          <p:cNvPr id="3" name="Marcador de pie de página 2">
            <a:extLst>
              <a:ext uri="{FF2B5EF4-FFF2-40B4-BE49-F238E27FC236}">
                <a16:creationId xmlns:a16="http://schemas.microsoft.com/office/drawing/2014/main" id="{17C0C2FC-4513-20D2-172B-5A610D17C9D0}"/>
              </a:ext>
            </a:extLst>
          </p:cNvPr>
          <p:cNvSpPr>
            <a:spLocks noGrp="1"/>
          </p:cNvSpPr>
          <p:nvPr>
            <p:ph type="ftr" sz="quarter" idx="11"/>
          </p:nvPr>
        </p:nvSpPr>
        <p:spPr/>
        <p:txBody>
          <a:bodyPr/>
          <a:lstStyle/>
          <a:p>
            <a:endParaRPr lang="en-US" dirty="0"/>
          </a:p>
        </p:txBody>
      </p:sp>
      <p:sp>
        <p:nvSpPr>
          <p:cNvPr id="4" name="Marcador de número de diapositiva 3">
            <a:extLst>
              <a:ext uri="{FF2B5EF4-FFF2-40B4-BE49-F238E27FC236}">
                <a16:creationId xmlns:a16="http://schemas.microsoft.com/office/drawing/2014/main" id="{384939FF-B152-E5FD-1BA6-1723170534B5}"/>
              </a:ext>
            </a:extLst>
          </p:cNvPr>
          <p:cNvSpPr>
            <a:spLocks noGrp="1"/>
          </p:cNvSpPr>
          <p:nvPr>
            <p:ph type="sldNum" sz="quarter" idx="12"/>
          </p:nvPr>
        </p:nvSpPr>
        <p:spPr/>
        <p:txBody>
          <a:bodyPr/>
          <a:lstStyle/>
          <a:p>
            <a:fld id="{73B850FF-6169-4056-8077-06FFA93A5366}" type="slidenum">
              <a:rPr lang="en-US" smtClean="0"/>
              <a:pPr/>
              <a:t>‹#›</a:t>
            </a:fld>
            <a:endParaRPr lang="en-US" dirty="0"/>
          </a:p>
        </p:txBody>
      </p:sp>
    </p:spTree>
    <p:extLst>
      <p:ext uri="{BB962C8B-B14F-4D97-AF65-F5344CB8AC3E}">
        <p14:creationId xmlns:p14="http://schemas.microsoft.com/office/powerpoint/2010/main" val="8614856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EC65136-AE1E-AE91-F373-FB42FFE02299}"/>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L"/>
          </a:p>
        </p:txBody>
      </p:sp>
      <p:sp>
        <p:nvSpPr>
          <p:cNvPr id="3" name="Marcador de contenido 2">
            <a:extLst>
              <a:ext uri="{FF2B5EF4-FFF2-40B4-BE49-F238E27FC236}">
                <a16:creationId xmlns:a16="http://schemas.microsoft.com/office/drawing/2014/main" id="{7AE5A53D-E22B-4A5D-2371-B610BDEE81A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texto 3">
            <a:extLst>
              <a:ext uri="{FF2B5EF4-FFF2-40B4-BE49-F238E27FC236}">
                <a16:creationId xmlns:a16="http://schemas.microsoft.com/office/drawing/2014/main" id="{3D8F0325-2956-8608-42CD-5F1DDB6699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CB86FB03-961A-55D8-F0B1-566985D9E920}"/>
              </a:ext>
            </a:extLst>
          </p:cNvPr>
          <p:cNvSpPr>
            <a:spLocks noGrp="1"/>
          </p:cNvSpPr>
          <p:nvPr>
            <p:ph type="dt" sz="half" idx="10"/>
          </p:nvPr>
        </p:nvSpPr>
        <p:spPr/>
        <p:txBody>
          <a:bodyPr/>
          <a:lstStyle/>
          <a:p>
            <a:fld id="{0DAF61AA-5A98-4049-A93E-477E5505141A}" type="datetimeFigureOut">
              <a:rPr lang="en-US" smtClean="0"/>
              <a:pPr/>
              <a:t>9/2/2022</a:t>
            </a:fld>
            <a:endParaRPr lang="en-US" dirty="0"/>
          </a:p>
        </p:txBody>
      </p:sp>
      <p:sp>
        <p:nvSpPr>
          <p:cNvPr id="6" name="Marcador de pie de página 5">
            <a:extLst>
              <a:ext uri="{FF2B5EF4-FFF2-40B4-BE49-F238E27FC236}">
                <a16:creationId xmlns:a16="http://schemas.microsoft.com/office/drawing/2014/main" id="{7E12507B-7B1E-4B8A-152F-61E11800783A}"/>
              </a:ext>
            </a:extLst>
          </p:cNvPr>
          <p:cNvSpPr>
            <a:spLocks noGrp="1"/>
          </p:cNvSpPr>
          <p:nvPr>
            <p:ph type="ftr" sz="quarter" idx="11"/>
          </p:nvPr>
        </p:nvSpPr>
        <p:spPr/>
        <p:txBody>
          <a:bodyPr/>
          <a:lstStyle/>
          <a:p>
            <a:endParaRPr lang="en-US" dirty="0"/>
          </a:p>
        </p:txBody>
      </p:sp>
      <p:sp>
        <p:nvSpPr>
          <p:cNvPr id="7" name="Marcador de número de diapositiva 6">
            <a:extLst>
              <a:ext uri="{FF2B5EF4-FFF2-40B4-BE49-F238E27FC236}">
                <a16:creationId xmlns:a16="http://schemas.microsoft.com/office/drawing/2014/main" id="{79E27A9E-9C31-BBE6-675E-A1551F1DA253}"/>
              </a:ext>
            </a:extLst>
          </p:cNvPr>
          <p:cNvSpPr>
            <a:spLocks noGrp="1"/>
          </p:cNvSpPr>
          <p:nvPr>
            <p:ph type="sldNum" sz="quarter" idx="12"/>
          </p:nvPr>
        </p:nvSpPr>
        <p:spPr/>
        <p:txBody>
          <a:bodyPr/>
          <a:lstStyle/>
          <a:p>
            <a:fld id="{73B850FF-6169-4056-8077-06FFA93A5366}" type="slidenum">
              <a:rPr lang="en-US" smtClean="0"/>
              <a:pPr/>
              <a:t>‹#›</a:t>
            </a:fld>
            <a:endParaRPr lang="en-US" dirty="0"/>
          </a:p>
        </p:txBody>
      </p:sp>
    </p:spTree>
    <p:extLst>
      <p:ext uri="{BB962C8B-B14F-4D97-AF65-F5344CB8AC3E}">
        <p14:creationId xmlns:p14="http://schemas.microsoft.com/office/powerpoint/2010/main" val="4367838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962B98-5867-BE5C-15B0-97179469DF81}"/>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L"/>
          </a:p>
        </p:txBody>
      </p:sp>
      <p:sp>
        <p:nvSpPr>
          <p:cNvPr id="3" name="Marcador de posición de imagen 2">
            <a:extLst>
              <a:ext uri="{FF2B5EF4-FFF2-40B4-BE49-F238E27FC236}">
                <a16:creationId xmlns:a16="http://schemas.microsoft.com/office/drawing/2014/main" id="{0024145C-B785-C82E-4F28-AD81905DEC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Marcador de texto 3">
            <a:extLst>
              <a:ext uri="{FF2B5EF4-FFF2-40B4-BE49-F238E27FC236}">
                <a16:creationId xmlns:a16="http://schemas.microsoft.com/office/drawing/2014/main" id="{1813B5D9-A90A-5C4B-75E0-8FFA7B4709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2EDE224A-80EB-AF2D-B288-08947593D0DD}"/>
              </a:ext>
            </a:extLst>
          </p:cNvPr>
          <p:cNvSpPr>
            <a:spLocks noGrp="1"/>
          </p:cNvSpPr>
          <p:nvPr>
            <p:ph type="dt" sz="half" idx="10"/>
          </p:nvPr>
        </p:nvSpPr>
        <p:spPr/>
        <p:txBody>
          <a:bodyPr/>
          <a:lstStyle/>
          <a:p>
            <a:fld id="{0DAF61AA-5A98-4049-A93E-477E5505141A}" type="datetimeFigureOut">
              <a:rPr lang="en-US" smtClean="0"/>
              <a:pPr/>
              <a:t>9/2/2022</a:t>
            </a:fld>
            <a:endParaRPr lang="en-US" dirty="0"/>
          </a:p>
        </p:txBody>
      </p:sp>
      <p:sp>
        <p:nvSpPr>
          <p:cNvPr id="6" name="Marcador de pie de página 5">
            <a:extLst>
              <a:ext uri="{FF2B5EF4-FFF2-40B4-BE49-F238E27FC236}">
                <a16:creationId xmlns:a16="http://schemas.microsoft.com/office/drawing/2014/main" id="{4D6A0CAC-BE24-66C4-A1CF-E74A8A7E2F48}"/>
              </a:ext>
            </a:extLst>
          </p:cNvPr>
          <p:cNvSpPr>
            <a:spLocks noGrp="1"/>
          </p:cNvSpPr>
          <p:nvPr>
            <p:ph type="ftr" sz="quarter" idx="11"/>
          </p:nvPr>
        </p:nvSpPr>
        <p:spPr/>
        <p:txBody>
          <a:bodyPr/>
          <a:lstStyle/>
          <a:p>
            <a:endParaRPr lang="en-US" dirty="0"/>
          </a:p>
        </p:txBody>
      </p:sp>
      <p:sp>
        <p:nvSpPr>
          <p:cNvPr id="7" name="Marcador de número de diapositiva 6">
            <a:extLst>
              <a:ext uri="{FF2B5EF4-FFF2-40B4-BE49-F238E27FC236}">
                <a16:creationId xmlns:a16="http://schemas.microsoft.com/office/drawing/2014/main" id="{8DADDE5E-96E2-30CC-3D6B-37AC1F43CC05}"/>
              </a:ext>
            </a:extLst>
          </p:cNvPr>
          <p:cNvSpPr>
            <a:spLocks noGrp="1"/>
          </p:cNvSpPr>
          <p:nvPr>
            <p:ph type="sldNum" sz="quarter" idx="12"/>
          </p:nvPr>
        </p:nvSpPr>
        <p:spPr/>
        <p:txBody>
          <a:bodyPr/>
          <a:lstStyle/>
          <a:p>
            <a:fld id="{73B850FF-6169-4056-8077-06FFA93A5366}" type="slidenum">
              <a:rPr lang="en-US" smtClean="0"/>
              <a:pPr/>
              <a:t>‹#›</a:t>
            </a:fld>
            <a:endParaRPr lang="en-US" dirty="0"/>
          </a:p>
        </p:txBody>
      </p:sp>
    </p:spTree>
    <p:extLst>
      <p:ext uri="{BB962C8B-B14F-4D97-AF65-F5344CB8AC3E}">
        <p14:creationId xmlns:p14="http://schemas.microsoft.com/office/powerpoint/2010/main" val="29865617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718CE7FF-B173-3CBB-BB04-AD15D364C65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L"/>
          </a:p>
        </p:txBody>
      </p:sp>
      <p:sp>
        <p:nvSpPr>
          <p:cNvPr id="3" name="Marcador de texto 2">
            <a:extLst>
              <a:ext uri="{FF2B5EF4-FFF2-40B4-BE49-F238E27FC236}">
                <a16:creationId xmlns:a16="http://schemas.microsoft.com/office/drawing/2014/main" id="{845E44B9-C373-8684-F2DA-5A6602E4B7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083184BE-D04D-910E-D173-CC6798C75B9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AF61AA-5A98-4049-A93E-477E5505141A}" type="datetimeFigureOut">
              <a:rPr lang="en-US" smtClean="0"/>
              <a:pPr/>
              <a:t>9/2/2022</a:t>
            </a:fld>
            <a:endParaRPr lang="en-US" dirty="0"/>
          </a:p>
        </p:txBody>
      </p:sp>
      <p:sp>
        <p:nvSpPr>
          <p:cNvPr id="5" name="Marcador de pie de página 4">
            <a:extLst>
              <a:ext uri="{FF2B5EF4-FFF2-40B4-BE49-F238E27FC236}">
                <a16:creationId xmlns:a16="http://schemas.microsoft.com/office/drawing/2014/main" id="{0774FA4F-9A2C-BD9D-73EA-4CF8410256E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Marcador de número de diapositiva 5">
            <a:extLst>
              <a:ext uri="{FF2B5EF4-FFF2-40B4-BE49-F238E27FC236}">
                <a16:creationId xmlns:a16="http://schemas.microsoft.com/office/drawing/2014/main" id="{463E2AAA-23D0-EC10-DED7-D2E48146051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B850FF-6169-4056-8077-06FFA93A5366}" type="slidenum">
              <a:rPr lang="en-US" smtClean="0"/>
              <a:pPr/>
              <a:t>‹#›</a:t>
            </a:fld>
            <a:endParaRPr lang="en-US" dirty="0"/>
          </a:p>
        </p:txBody>
      </p:sp>
    </p:spTree>
    <p:extLst>
      <p:ext uri="{BB962C8B-B14F-4D97-AF65-F5344CB8AC3E}">
        <p14:creationId xmlns:p14="http://schemas.microsoft.com/office/powerpoint/2010/main" val="1754779632"/>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www.boardeffect.com/blog/nonprofit-boards-skills-assessment-matrix/"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forms.office.com/r/1n1RBx19wp"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google.com/search?rlz=1C1EJFA_enUS783US783&amp;sxsrf=ALiCzsYAk_gvHWueHkmAuv0FaGN3yYETTw:1657899547923&amp;q=Why+is+diversity+important+on+nonprofit+boards?&amp;tbm=isch&amp;source=iu&amp;ictx=1&amp;vet=1&amp;fir=QRELPH9WH60r1M%252CsDkzozc7Ba6wDM%252C_&amp;usg=AI4_-kScgLdY2-LdEmb9FyJG3oDZ3eC0IA&amp;sa=X&amp;ved=2ahUKEwjc_4GNnfv4AhVHDEQIHYs4Dy4Q9QF6BAgbEAE#imgrc=QRELPH9WH60r1M" TargetMode="External"/><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Interfaz de usuario gráfica, Sitio web&#10;&#10;Descripción generada automáticamente">
            <a:extLst>
              <a:ext uri="{FF2B5EF4-FFF2-40B4-BE49-F238E27FC236}">
                <a16:creationId xmlns:a16="http://schemas.microsoft.com/office/drawing/2014/main" id="{11ED1B2E-B113-56FC-CA96-B4A0B9D189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5455522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Imagen que contiene Interfaz de usuario gráfica&#10;&#10;Descripción generada automáticamente">
            <a:extLst>
              <a:ext uri="{FF2B5EF4-FFF2-40B4-BE49-F238E27FC236}">
                <a16:creationId xmlns:a16="http://schemas.microsoft.com/office/drawing/2014/main" id="{8C5BC59F-8215-2836-E27B-83B52BF4FA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09" y="0"/>
            <a:ext cx="12183782" cy="6858000"/>
          </a:xfrm>
          <a:prstGeom prst="rect">
            <a:avLst/>
          </a:prstGeom>
        </p:spPr>
      </p:pic>
      <p:sp>
        <p:nvSpPr>
          <p:cNvPr id="2" name="Title 1">
            <a:extLst>
              <a:ext uri="{FF2B5EF4-FFF2-40B4-BE49-F238E27FC236}">
                <a16:creationId xmlns:a16="http://schemas.microsoft.com/office/drawing/2014/main" id="{8A0764BF-22B2-474D-ECC7-BAC4AEC04C9B}"/>
              </a:ext>
            </a:extLst>
          </p:cNvPr>
          <p:cNvSpPr>
            <a:spLocks noGrp="1"/>
          </p:cNvSpPr>
          <p:nvPr>
            <p:ph type="title"/>
          </p:nvPr>
        </p:nvSpPr>
        <p:spPr>
          <a:xfrm>
            <a:off x="751113" y="1787845"/>
            <a:ext cx="10515600" cy="1325563"/>
          </a:xfrm>
        </p:spPr>
        <p:txBody>
          <a:bodyPr>
            <a:normAutofit fontScale="90000"/>
          </a:bodyPr>
          <a:lstStyle/>
          <a:p>
            <a:r>
              <a:rPr lang="en-US" sz="6000" b="1" spc="-300" dirty="0">
                <a:solidFill>
                  <a:srgbClr val="CEB70C"/>
                </a:solidFill>
                <a:latin typeface="Century Gothic" panose="020B0502020202020204" pitchFamily="34" charset="0"/>
              </a:rPr>
              <a:t>STEP 2:  USE TOOLS &amp; RESOURCES</a:t>
            </a:r>
          </a:p>
        </p:txBody>
      </p:sp>
      <p:sp>
        <p:nvSpPr>
          <p:cNvPr id="3" name="Content Placeholder 2">
            <a:extLst>
              <a:ext uri="{FF2B5EF4-FFF2-40B4-BE49-F238E27FC236}">
                <a16:creationId xmlns:a16="http://schemas.microsoft.com/office/drawing/2014/main" id="{1FD7E47D-A081-5444-0CCE-BD01C89A0431}"/>
              </a:ext>
            </a:extLst>
          </p:cNvPr>
          <p:cNvSpPr>
            <a:spLocks noGrp="1"/>
          </p:cNvSpPr>
          <p:nvPr>
            <p:ph idx="1"/>
          </p:nvPr>
        </p:nvSpPr>
        <p:spPr>
          <a:xfrm>
            <a:off x="607380" y="3045281"/>
            <a:ext cx="10515600" cy="3486151"/>
          </a:xfrm>
        </p:spPr>
        <p:txBody>
          <a:bodyPr vert="horz" lIns="91440" tIns="45720" rIns="91440" bIns="45720" rtlCol="0" anchor="t">
            <a:normAutofit/>
          </a:bodyPr>
          <a:lstStyle/>
          <a:p>
            <a:pPr algn="just"/>
            <a:r>
              <a:rPr lang="en-US" sz="2400" b="1" u="sng" dirty="0">
                <a:solidFill>
                  <a:schemeClr val="bg1"/>
                </a:solidFill>
                <a:latin typeface="Century Gothic" panose="020B0502020202020204" pitchFamily="34" charset="0"/>
                <a:hlinkClick r:id="rId3">
                  <a:extLst>
                    <a:ext uri="{A12FA001-AC4F-418D-AE19-62706E023703}">
                      <ahyp:hlinkClr xmlns:ahyp="http://schemas.microsoft.com/office/drawing/2018/hyperlinkcolor" val="tx"/>
                    </a:ext>
                  </a:extLst>
                </a:hlinkClick>
              </a:rPr>
              <a:t>Use information from board discussion</a:t>
            </a:r>
            <a:endParaRPr lang="en-US" sz="2400" b="1" i="0" u="sng" strike="noStrike" dirty="0">
              <a:solidFill>
                <a:schemeClr val="bg1"/>
              </a:solidFill>
              <a:effectLst/>
              <a:latin typeface="Century Gothic" panose="020B0502020202020204" pitchFamily="34" charset="0"/>
              <a:hlinkClick r:id="rId3">
                <a:extLst>
                  <a:ext uri="{A12FA001-AC4F-418D-AE19-62706E023703}">
                    <ahyp:hlinkClr xmlns:ahyp="http://schemas.microsoft.com/office/drawing/2018/hyperlinkcolor" val="tx"/>
                  </a:ext>
                </a:extLst>
              </a:hlinkClick>
            </a:endParaRPr>
          </a:p>
          <a:p>
            <a:pPr algn="just"/>
            <a:r>
              <a:rPr lang="en-US" sz="2400" b="1" dirty="0">
                <a:solidFill>
                  <a:srgbClr val="CEB70C"/>
                </a:solidFill>
                <a:latin typeface="Century Gothic"/>
              </a:rPr>
              <a:t>Complete a board composition survey which </a:t>
            </a:r>
            <a:r>
              <a:rPr lang="en-US" sz="2400" b="0" i="0" dirty="0">
                <a:solidFill>
                  <a:schemeClr val="bg1"/>
                </a:solidFill>
                <a:effectLst/>
                <a:latin typeface="Century Gothic"/>
              </a:rPr>
              <a:t>are useful tools in helping boards identify what talents the board currently has and how to approach filling the gaps of the skills &amp; </a:t>
            </a:r>
            <a:r>
              <a:rPr lang="en-US" sz="2400" dirty="0">
                <a:solidFill>
                  <a:schemeClr val="bg1"/>
                </a:solidFill>
                <a:latin typeface="Century Gothic"/>
              </a:rPr>
              <a:t>backgrounds </a:t>
            </a:r>
            <a:r>
              <a:rPr lang="en-US" sz="2400" b="0" i="0" dirty="0">
                <a:solidFill>
                  <a:schemeClr val="bg1"/>
                </a:solidFill>
                <a:effectLst/>
                <a:latin typeface="Century Gothic"/>
              </a:rPr>
              <a:t>they’re lacking. </a:t>
            </a:r>
          </a:p>
          <a:p>
            <a:pPr algn="just"/>
            <a:r>
              <a:rPr lang="en-US" sz="2400" dirty="0">
                <a:solidFill>
                  <a:schemeClr val="bg1"/>
                </a:solidFill>
                <a:latin typeface="Century Gothic"/>
              </a:rPr>
              <a:t>A board composition survey is a good starting point to help nominating committees fill vacant board seats with the necessary skills to help the board meet its goals and objectives.  </a:t>
            </a:r>
            <a:endParaRPr lang="en-US" sz="2400" dirty="0">
              <a:solidFill>
                <a:schemeClr val="bg1"/>
              </a:solidFill>
              <a:ea typeface="+mn-lt"/>
              <a:cs typeface="+mn-lt"/>
            </a:endParaRPr>
          </a:p>
          <a:p>
            <a:pPr lvl="1" algn="just"/>
            <a:endParaRPr lang="en-US" dirty="0">
              <a:solidFill>
                <a:schemeClr val="bg1"/>
              </a:solidFill>
              <a:ea typeface="+mn-lt"/>
              <a:cs typeface="+mn-lt"/>
            </a:endParaRPr>
          </a:p>
          <a:p>
            <a:pPr algn="just"/>
            <a:endParaRPr lang="en-US" sz="2400" dirty="0">
              <a:solidFill>
                <a:schemeClr val="bg1"/>
              </a:solidFill>
              <a:latin typeface="Century Gothic"/>
            </a:endParaRPr>
          </a:p>
        </p:txBody>
      </p:sp>
      <p:sp>
        <p:nvSpPr>
          <p:cNvPr id="4" name="Rectangle 1">
            <a:extLst>
              <a:ext uri="{FF2B5EF4-FFF2-40B4-BE49-F238E27FC236}">
                <a16:creationId xmlns:a16="http://schemas.microsoft.com/office/drawing/2014/main" id="{DDE96830-5156-AE02-8A74-820857F2C18D}"/>
              </a:ext>
            </a:extLst>
          </p:cNvPr>
          <p:cNvSpPr>
            <a:spLocks noChangeArrowheads="1"/>
          </p:cNvSpPr>
          <p:nvPr/>
        </p:nvSpPr>
        <p:spPr bwMode="auto">
          <a:xfrm>
            <a:off x="-230820" y="285845"/>
            <a:ext cx="65" cy="43083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76176" rIns="0" bIns="76176"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388378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Un dibujo de una persona&#10;&#10;Descripción generada automáticamente con confianza baja">
            <a:extLst>
              <a:ext uri="{FF2B5EF4-FFF2-40B4-BE49-F238E27FC236}">
                <a16:creationId xmlns:a16="http://schemas.microsoft.com/office/drawing/2014/main" id="{28BBF762-7628-EEAF-3A07-02CB6FACD4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860"/>
            <a:ext cx="12192000" cy="6852052"/>
          </a:xfrm>
          <a:prstGeom prst="rect">
            <a:avLst/>
          </a:prstGeom>
        </p:spPr>
      </p:pic>
      <p:sp>
        <p:nvSpPr>
          <p:cNvPr id="2" name="Title 1">
            <a:extLst>
              <a:ext uri="{FF2B5EF4-FFF2-40B4-BE49-F238E27FC236}">
                <a16:creationId xmlns:a16="http://schemas.microsoft.com/office/drawing/2014/main" id="{F14E838A-0008-7C61-BB6D-AB16AC0702F6}"/>
              </a:ext>
            </a:extLst>
          </p:cNvPr>
          <p:cNvSpPr>
            <a:spLocks noGrp="1"/>
          </p:cNvSpPr>
          <p:nvPr>
            <p:ph type="title"/>
          </p:nvPr>
        </p:nvSpPr>
        <p:spPr>
          <a:xfrm>
            <a:off x="664028" y="223839"/>
            <a:ext cx="10863943" cy="823070"/>
          </a:xfrm>
        </p:spPr>
        <p:txBody>
          <a:bodyPr>
            <a:normAutofit/>
          </a:bodyPr>
          <a:lstStyle/>
          <a:p>
            <a:r>
              <a:rPr lang="en-US" sz="3600" b="1" spc="-150" dirty="0">
                <a:latin typeface="Century Gothic" panose="020B0502020202020204" pitchFamily="34" charset="0"/>
              </a:rPr>
              <a:t>STEP 3:  COMPLETE A BOARD COMPOSITION MATRIX</a:t>
            </a:r>
          </a:p>
        </p:txBody>
      </p:sp>
      <p:sp>
        <p:nvSpPr>
          <p:cNvPr id="3" name="Content Placeholder 2">
            <a:extLst>
              <a:ext uri="{FF2B5EF4-FFF2-40B4-BE49-F238E27FC236}">
                <a16:creationId xmlns:a16="http://schemas.microsoft.com/office/drawing/2014/main" id="{BF3C8A75-3459-3CE5-9468-9EDADCBC37EF}"/>
              </a:ext>
            </a:extLst>
          </p:cNvPr>
          <p:cNvSpPr>
            <a:spLocks noGrp="1"/>
          </p:cNvSpPr>
          <p:nvPr>
            <p:ph idx="1"/>
          </p:nvPr>
        </p:nvSpPr>
        <p:spPr>
          <a:xfrm>
            <a:off x="489856" y="1014249"/>
            <a:ext cx="11277601" cy="4351338"/>
          </a:xfrm>
        </p:spPr>
        <p:txBody>
          <a:bodyPr vert="horz" lIns="91440" tIns="45720" rIns="91440" bIns="45720" rtlCol="0" anchor="t">
            <a:normAutofit lnSpcReduction="10000"/>
          </a:bodyPr>
          <a:lstStyle/>
          <a:p>
            <a:pPr algn="just" fontAlgn="base"/>
            <a:r>
              <a:rPr lang="en-US" sz="2000" dirty="0">
                <a:solidFill>
                  <a:srgbClr val="434343"/>
                </a:solidFill>
                <a:latin typeface="Century Gothic"/>
              </a:rPr>
              <a:t>TSA should</a:t>
            </a:r>
            <a:r>
              <a:rPr lang="en-US" sz="2000" b="0" i="0" dirty="0">
                <a:solidFill>
                  <a:srgbClr val="434343"/>
                </a:solidFill>
                <a:effectLst/>
                <a:latin typeface="Century Gothic"/>
              </a:rPr>
              <a:t> consider the most appropriate criteria for categories like professional skills, resources, backgrounds, experience, demographics, networking connections, etc.</a:t>
            </a:r>
            <a:r>
              <a:rPr lang="en-US" sz="2000" dirty="0">
                <a:solidFill>
                  <a:srgbClr val="434343"/>
                </a:solidFill>
                <a:latin typeface="Century Gothic"/>
              </a:rPr>
              <a:t> </a:t>
            </a:r>
            <a:endParaRPr lang="en-US" sz="2000" dirty="0">
              <a:cs typeface="Calibri"/>
            </a:endParaRPr>
          </a:p>
          <a:p>
            <a:pPr marL="0" indent="0" algn="just">
              <a:buNone/>
            </a:pPr>
            <a:endParaRPr lang="en-US" sz="2000" dirty="0">
              <a:solidFill>
                <a:srgbClr val="434343"/>
              </a:solidFill>
              <a:latin typeface="Century Gothic"/>
            </a:endParaRPr>
          </a:p>
          <a:p>
            <a:pPr algn="just"/>
            <a:r>
              <a:rPr lang="en-US" sz="2000" b="0" i="0" dirty="0">
                <a:solidFill>
                  <a:srgbClr val="434343"/>
                </a:solidFill>
                <a:effectLst/>
                <a:latin typeface="Century Gothic"/>
              </a:rPr>
              <a:t>Boards should consider these categories as they pertain to the board’s current needs and expectations as well as what the board will need over the next three to five years.</a:t>
            </a:r>
            <a:r>
              <a:rPr lang="en-US" sz="2000" dirty="0">
                <a:solidFill>
                  <a:srgbClr val="434343"/>
                </a:solidFill>
                <a:latin typeface="Century Gothic"/>
              </a:rPr>
              <a:t> </a:t>
            </a:r>
            <a:endParaRPr lang="en-US" sz="2000" dirty="0">
              <a:cs typeface="Calibri"/>
            </a:endParaRPr>
          </a:p>
          <a:p>
            <a:pPr algn="just" fontAlgn="base"/>
            <a:endParaRPr lang="en-US" sz="2000" dirty="0">
              <a:solidFill>
                <a:srgbClr val="434343"/>
              </a:solidFill>
              <a:latin typeface="Century Gothic"/>
            </a:endParaRPr>
          </a:p>
          <a:p>
            <a:pPr algn="just" fontAlgn="base"/>
            <a:r>
              <a:rPr lang="en-US" sz="2000" dirty="0">
                <a:solidFill>
                  <a:srgbClr val="434343"/>
                </a:solidFill>
                <a:latin typeface="Century Gothic"/>
              </a:rPr>
              <a:t>This tool makes</a:t>
            </a:r>
            <a:r>
              <a:rPr lang="en-US" sz="2000" b="0" i="0" dirty="0">
                <a:solidFill>
                  <a:srgbClr val="434343"/>
                </a:solidFill>
                <a:effectLst/>
                <a:latin typeface="Century Gothic"/>
              </a:rPr>
              <a:t> it easy to chart the skills, characteristics, and </a:t>
            </a:r>
            <a:r>
              <a:rPr lang="en-US" sz="2000" dirty="0">
                <a:solidFill>
                  <a:srgbClr val="434343"/>
                </a:solidFill>
                <a:latin typeface="Century Gothic"/>
              </a:rPr>
              <a:t>talents each</a:t>
            </a:r>
            <a:r>
              <a:rPr lang="en-US" sz="2000" b="0" i="0" dirty="0">
                <a:solidFill>
                  <a:srgbClr val="434343"/>
                </a:solidFill>
                <a:effectLst/>
                <a:latin typeface="Century Gothic"/>
              </a:rPr>
              <a:t> individual has and what the board is looking for.</a:t>
            </a:r>
            <a:r>
              <a:rPr lang="en-US" sz="2000" dirty="0">
                <a:solidFill>
                  <a:srgbClr val="434343"/>
                </a:solidFill>
                <a:latin typeface="Century Gothic"/>
              </a:rPr>
              <a:t> </a:t>
            </a:r>
            <a:endParaRPr lang="en-US" sz="2000" b="0" i="0" dirty="0">
              <a:solidFill>
                <a:srgbClr val="434343"/>
              </a:solidFill>
              <a:effectLst/>
              <a:latin typeface="Century Gothic" panose="020B0502020202020204" pitchFamily="34" charset="0"/>
            </a:endParaRPr>
          </a:p>
          <a:p>
            <a:pPr marL="0" indent="0" algn="just">
              <a:buNone/>
            </a:pPr>
            <a:endParaRPr lang="en-US" sz="2000" dirty="0">
              <a:solidFill>
                <a:srgbClr val="434343"/>
              </a:solidFill>
              <a:latin typeface="Century Gothic"/>
            </a:endParaRPr>
          </a:p>
          <a:p>
            <a:pPr algn="just" fontAlgn="base"/>
            <a:r>
              <a:rPr lang="en-US" sz="2000" dirty="0">
                <a:solidFill>
                  <a:srgbClr val="434343"/>
                </a:solidFill>
                <a:latin typeface="Century Gothic"/>
              </a:rPr>
              <a:t>Effective</a:t>
            </a:r>
            <a:r>
              <a:rPr lang="en-US" sz="2000" b="0" i="0" dirty="0">
                <a:solidFill>
                  <a:srgbClr val="434343"/>
                </a:solidFill>
                <a:effectLst/>
                <a:latin typeface="Century Gothic"/>
              </a:rPr>
              <a:t> for helping boards build a well-rounded, functional team.</a:t>
            </a:r>
          </a:p>
          <a:p>
            <a:pPr marL="0" indent="0" algn="just">
              <a:buNone/>
            </a:pPr>
            <a:endParaRPr lang="en-US" sz="2000" dirty="0">
              <a:solidFill>
                <a:srgbClr val="434343"/>
              </a:solidFill>
              <a:latin typeface="Century Gothic"/>
            </a:endParaRPr>
          </a:p>
          <a:p>
            <a:pPr algn="just" fontAlgn="base"/>
            <a:r>
              <a:rPr lang="en-US" sz="2000" dirty="0">
                <a:solidFill>
                  <a:srgbClr val="434343"/>
                </a:solidFill>
                <a:latin typeface="Century Gothic"/>
              </a:rPr>
              <a:t>Must </a:t>
            </a:r>
            <a:r>
              <a:rPr lang="en-US" sz="2000" b="0" i="0" dirty="0">
                <a:solidFill>
                  <a:srgbClr val="434343"/>
                </a:solidFill>
                <a:effectLst/>
                <a:latin typeface="Century Gothic"/>
              </a:rPr>
              <a:t>include current board members and their individual skills and talents so that committees can easily identify gaps.</a:t>
            </a:r>
            <a:r>
              <a:rPr lang="en-US" sz="2000" dirty="0">
                <a:solidFill>
                  <a:srgbClr val="434343"/>
                </a:solidFill>
                <a:latin typeface="Century Gothic"/>
              </a:rPr>
              <a:t> </a:t>
            </a:r>
            <a:endParaRPr lang="en-US" sz="2000" b="0" i="0" dirty="0">
              <a:solidFill>
                <a:srgbClr val="434343"/>
              </a:solidFill>
              <a:effectLst/>
              <a:latin typeface="Century Gothic" panose="020B0502020202020204" pitchFamily="34" charset="0"/>
            </a:endParaRPr>
          </a:p>
          <a:p>
            <a:pPr algn="just"/>
            <a:endParaRPr lang="en-US" sz="1600" dirty="0"/>
          </a:p>
        </p:txBody>
      </p:sp>
    </p:spTree>
    <p:extLst>
      <p:ext uri="{BB962C8B-B14F-4D97-AF65-F5344CB8AC3E}">
        <p14:creationId xmlns:p14="http://schemas.microsoft.com/office/powerpoint/2010/main" val="28910586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Interfaz de usuario gráfica, Aplicación&#10;&#10;Descripción generada automáticamente">
            <a:extLst>
              <a:ext uri="{FF2B5EF4-FFF2-40B4-BE49-F238E27FC236}">
                <a16:creationId xmlns:a16="http://schemas.microsoft.com/office/drawing/2014/main" id="{8BBE887A-5F7B-1220-4C52-B69532684C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7057"/>
            <a:ext cx="12192000" cy="6852052"/>
          </a:xfrm>
          <a:prstGeom prst="rect">
            <a:avLst/>
          </a:prstGeom>
        </p:spPr>
      </p:pic>
      <p:sp>
        <p:nvSpPr>
          <p:cNvPr id="6" name="Content Placeholder 5">
            <a:extLst>
              <a:ext uri="{FF2B5EF4-FFF2-40B4-BE49-F238E27FC236}">
                <a16:creationId xmlns:a16="http://schemas.microsoft.com/office/drawing/2014/main" id="{FD8E4245-6D35-6934-4E50-F8F6EB966CA2}"/>
              </a:ext>
            </a:extLst>
          </p:cNvPr>
          <p:cNvSpPr>
            <a:spLocks noGrp="1"/>
          </p:cNvSpPr>
          <p:nvPr>
            <p:ph idx="1"/>
          </p:nvPr>
        </p:nvSpPr>
        <p:spPr/>
        <p:txBody>
          <a:bodyPr vert="horz" lIns="91440" tIns="45720" rIns="91440" bIns="45720" rtlCol="0" anchor="t">
            <a:normAutofit lnSpcReduction="10000"/>
          </a:bodyPr>
          <a:lstStyle/>
          <a:p>
            <a:pPr marL="0" indent="0">
              <a:buNone/>
            </a:pPr>
            <a:r>
              <a:rPr lang="en-US" dirty="0">
                <a:ea typeface="+mn-lt"/>
                <a:cs typeface="+mn-lt"/>
              </a:rPr>
              <a:t>Salvation Army Composition Survey Tool in Microsoft Forms </a:t>
            </a:r>
          </a:p>
          <a:p>
            <a:pPr marL="457200" indent="-457200"/>
            <a:r>
              <a:rPr lang="en-US" dirty="0">
                <a:ea typeface="+mn-lt"/>
                <a:cs typeface="+mn-lt"/>
              </a:rPr>
              <a:t>Easy</a:t>
            </a:r>
          </a:p>
          <a:p>
            <a:pPr marL="457200" indent="-457200"/>
            <a:r>
              <a:rPr lang="en-US" dirty="0">
                <a:ea typeface="+mn-lt"/>
                <a:cs typeface="+mn-lt"/>
              </a:rPr>
              <a:t>Online</a:t>
            </a:r>
          </a:p>
          <a:p>
            <a:pPr marL="457200" indent="-457200"/>
            <a:r>
              <a:rPr lang="en-US" dirty="0">
                <a:ea typeface="+mn-lt"/>
                <a:cs typeface="+mn-lt"/>
              </a:rPr>
              <a:t>Report will generate</a:t>
            </a:r>
          </a:p>
          <a:p>
            <a:pPr marL="457200" indent="-457200"/>
            <a:r>
              <a:rPr lang="en-US" dirty="0">
                <a:ea typeface="+mn-lt"/>
                <a:cs typeface="+mn-lt"/>
              </a:rPr>
              <a:t>Quick time to complete</a:t>
            </a:r>
          </a:p>
          <a:p>
            <a:pPr marL="0" indent="0">
              <a:buNone/>
            </a:pPr>
            <a:endParaRPr lang="en-US" dirty="0">
              <a:ea typeface="+mn-lt"/>
              <a:cs typeface="+mn-lt"/>
            </a:endParaRPr>
          </a:p>
          <a:p>
            <a:pPr marL="0" indent="0">
              <a:buNone/>
            </a:pPr>
            <a:r>
              <a:rPr lang="en-US" dirty="0">
                <a:ea typeface="+mn-lt"/>
                <a:cs typeface="+mn-lt"/>
              </a:rPr>
              <a:t>Online Survey:</a:t>
            </a:r>
          </a:p>
          <a:p>
            <a:pPr marL="0" indent="0">
              <a:buNone/>
            </a:pPr>
            <a:r>
              <a:rPr lang="en-US" dirty="0">
                <a:ea typeface="+mn-lt"/>
                <a:cs typeface="+mn-lt"/>
                <a:hlinkClick r:id="rId3"/>
              </a:rPr>
              <a:t>https://forms.office.com/r/1n1RBx19wp</a:t>
            </a:r>
            <a:endParaRPr lang="en-US">
              <a:ea typeface="+mn-lt"/>
              <a:cs typeface="+mn-lt"/>
            </a:endParaRPr>
          </a:p>
          <a:p>
            <a:pPr marL="0" indent="0">
              <a:buNone/>
            </a:pPr>
            <a:r>
              <a:rPr lang="en-US" dirty="0">
                <a:cs typeface="Calibri"/>
              </a:rPr>
              <a:t>(Also provided in your pre-session email with tools and resources)</a:t>
            </a:r>
          </a:p>
          <a:p>
            <a:endParaRPr lang="en-US" dirty="0">
              <a:cs typeface="Calibri"/>
            </a:endParaRPr>
          </a:p>
        </p:txBody>
      </p:sp>
    </p:spTree>
    <p:extLst>
      <p:ext uri="{BB962C8B-B14F-4D97-AF65-F5344CB8AC3E}">
        <p14:creationId xmlns:p14="http://schemas.microsoft.com/office/powerpoint/2010/main" val="37956385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Interfaz de usuario gráfica&#10;&#10;Descripción generada automáticamente">
            <a:extLst>
              <a:ext uri="{FF2B5EF4-FFF2-40B4-BE49-F238E27FC236}">
                <a16:creationId xmlns:a16="http://schemas.microsoft.com/office/drawing/2014/main" id="{43D99855-B022-107C-C933-7E257839EC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62000D16-BF30-070F-B9E6-9CDBC9ADC31C}"/>
              </a:ext>
            </a:extLst>
          </p:cNvPr>
          <p:cNvSpPr>
            <a:spLocks noGrp="1"/>
          </p:cNvSpPr>
          <p:nvPr>
            <p:ph type="title"/>
          </p:nvPr>
        </p:nvSpPr>
        <p:spPr>
          <a:xfrm>
            <a:off x="859972" y="1746291"/>
            <a:ext cx="10515600" cy="1325563"/>
          </a:xfrm>
        </p:spPr>
        <p:txBody>
          <a:bodyPr>
            <a:normAutofit/>
          </a:bodyPr>
          <a:lstStyle/>
          <a:p>
            <a:r>
              <a:rPr lang="en-US" sz="6000" b="1" dirty="0">
                <a:solidFill>
                  <a:schemeClr val="accent1">
                    <a:lumMod val="50000"/>
                  </a:schemeClr>
                </a:solidFill>
                <a:latin typeface="Century Gothic" panose="020B0502020202020204" pitchFamily="34" charset="0"/>
              </a:rPr>
              <a:t>STEP</a:t>
            </a:r>
            <a:r>
              <a:rPr lang="en-US" sz="5400" b="1" dirty="0">
                <a:solidFill>
                  <a:schemeClr val="accent1">
                    <a:lumMod val="50000"/>
                  </a:schemeClr>
                </a:solidFill>
                <a:latin typeface="Century Gothic" panose="020B0502020202020204" pitchFamily="34" charset="0"/>
              </a:rPr>
              <a:t> 4</a:t>
            </a:r>
          </a:p>
        </p:txBody>
      </p:sp>
      <p:sp>
        <p:nvSpPr>
          <p:cNvPr id="3" name="Content Placeholder 2">
            <a:extLst>
              <a:ext uri="{FF2B5EF4-FFF2-40B4-BE49-F238E27FC236}">
                <a16:creationId xmlns:a16="http://schemas.microsoft.com/office/drawing/2014/main" id="{3AB302B6-428C-86F5-7D5E-F5F44AA43964}"/>
              </a:ext>
            </a:extLst>
          </p:cNvPr>
          <p:cNvSpPr>
            <a:spLocks noGrp="1"/>
          </p:cNvSpPr>
          <p:nvPr>
            <p:ph idx="1"/>
          </p:nvPr>
        </p:nvSpPr>
        <p:spPr>
          <a:xfrm>
            <a:off x="838200" y="2841862"/>
            <a:ext cx="10515600" cy="2972023"/>
          </a:xfrm>
        </p:spPr>
        <p:txBody>
          <a:bodyPr vert="horz" lIns="91440" tIns="45720" rIns="91440" bIns="45720" rtlCol="0" anchor="t">
            <a:normAutofit/>
          </a:bodyPr>
          <a:lstStyle/>
          <a:p>
            <a:pPr algn="just"/>
            <a:r>
              <a:rPr lang="en-US" dirty="0">
                <a:solidFill>
                  <a:schemeClr val="bg1"/>
                </a:solidFill>
                <a:latin typeface="Century Gothic"/>
              </a:rPr>
              <a:t>FROM THE COMPOSITION SURVEY IDENTIFY AND LABEL THE STRENGTHS OF THE BOARD</a:t>
            </a:r>
          </a:p>
          <a:p>
            <a:pPr algn="just"/>
            <a:r>
              <a:rPr lang="en-US" dirty="0">
                <a:solidFill>
                  <a:schemeClr val="bg1"/>
                </a:solidFill>
                <a:latin typeface="Century Gothic"/>
              </a:rPr>
              <a:t>IDENTIFY THE GAPS FROM THE COMPOSITION SURVEY</a:t>
            </a:r>
            <a:endParaRPr lang="en-US" dirty="0">
              <a:solidFill>
                <a:schemeClr val="bg1"/>
              </a:solidFill>
              <a:latin typeface="Century Gothic" panose="020B0502020202020204" pitchFamily="34" charset="0"/>
            </a:endParaRPr>
          </a:p>
          <a:p>
            <a:pPr algn="just"/>
            <a:r>
              <a:rPr lang="en-US" dirty="0">
                <a:solidFill>
                  <a:schemeClr val="bg1"/>
                </a:solidFill>
                <a:latin typeface="Century Gothic"/>
              </a:rPr>
              <a:t>COMPLETE AN EXERCISE ON IDENTIFYING PROSPECTIVE MEMBERS THAT WOULD FILL IN THE GAPS.</a:t>
            </a:r>
          </a:p>
          <a:p>
            <a:pPr algn="just"/>
            <a:r>
              <a:rPr lang="en-US" dirty="0">
                <a:solidFill>
                  <a:schemeClr val="bg1"/>
                </a:solidFill>
                <a:latin typeface="Century Gothic"/>
              </a:rPr>
              <a:t>DEVELOP THE PLAN FOR NEW MEMBER RECRUITMENT</a:t>
            </a:r>
          </a:p>
        </p:txBody>
      </p:sp>
    </p:spTree>
    <p:extLst>
      <p:ext uri="{BB962C8B-B14F-4D97-AF65-F5344CB8AC3E}">
        <p14:creationId xmlns:p14="http://schemas.microsoft.com/office/powerpoint/2010/main" val="22045726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Texto&#10;&#10;Descripción generada automáticamente">
            <a:extLst>
              <a:ext uri="{FF2B5EF4-FFF2-40B4-BE49-F238E27FC236}">
                <a16:creationId xmlns:a16="http://schemas.microsoft.com/office/drawing/2014/main" id="{E9E96B4D-1FD2-4527-7700-7FD88571CA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4C3A618C-ACFD-3FCE-7223-8554B05471BC}"/>
              </a:ext>
            </a:extLst>
          </p:cNvPr>
          <p:cNvSpPr>
            <a:spLocks noGrp="1"/>
          </p:cNvSpPr>
          <p:nvPr>
            <p:ph type="title"/>
          </p:nvPr>
        </p:nvSpPr>
        <p:spPr>
          <a:xfrm>
            <a:off x="609600" y="1374227"/>
            <a:ext cx="10515600" cy="823070"/>
          </a:xfrm>
        </p:spPr>
        <p:txBody>
          <a:bodyPr>
            <a:normAutofit fontScale="90000"/>
          </a:bodyPr>
          <a:lstStyle/>
          <a:p>
            <a:pPr algn="ctr"/>
            <a:r>
              <a:rPr lang="en-US" b="1" spc="-150" dirty="0">
                <a:solidFill>
                  <a:schemeClr val="bg1"/>
                </a:solidFill>
                <a:latin typeface="Century Gothic" panose="020B0502020202020204" pitchFamily="34" charset="0"/>
              </a:rPr>
              <a:t>STEP 5 – RECRUIT, TRAIN, CULTIVATE, RETAIN</a:t>
            </a:r>
          </a:p>
        </p:txBody>
      </p:sp>
      <p:sp>
        <p:nvSpPr>
          <p:cNvPr id="3" name="Content Placeholder 2">
            <a:extLst>
              <a:ext uri="{FF2B5EF4-FFF2-40B4-BE49-F238E27FC236}">
                <a16:creationId xmlns:a16="http://schemas.microsoft.com/office/drawing/2014/main" id="{5020076C-78C4-567C-EF9A-4F853AAB8D63}"/>
              </a:ext>
            </a:extLst>
          </p:cNvPr>
          <p:cNvSpPr>
            <a:spLocks noGrp="1"/>
          </p:cNvSpPr>
          <p:nvPr>
            <p:ph idx="1"/>
          </p:nvPr>
        </p:nvSpPr>
        <p:spPr>
          <a:xfrm>
            <a:off x="304801" y="2307028"/>
            <a:ext cx="11462656" cy="4729903"/>
          </a:xfrm>
        </p:spPr>
        <p:txBody>
          <a:bodyPr>
            <a:normAutofit/>
          </a:bodyPr>
          <a:lstStyle/>
          <a:p>
            <a:pPr algn="just"/>
            <a:r>
              <a:rPr lang="en-US" sz="2400" dirty="0">
                <a:solidFill>
                  <a:schemeClr val="accent1">
                    <a:lumMod val="50000"/>
                  </a:schemeClr>
                </a:solidFill>
                <a:latin typeface="Century Gothic" panose="020B0502020202020204" pitchFamily="34" charset="0"/>
              </a:rPr>
              <a:t>Recruit prospects to meet the goals, provide training, cultivate new members and work to retain talent</a:t>
            </a:r>
          </a:p>
          <a:p>
            <a:pPr lvl="1" algn="just"/>
            <a:r>
              <a:rPr lang="en-US" sz="2000" dirty="0">
                <a:solidFill>
                  <a:schemeClr val="accent1">
                    <a:lumMod val="50000"/>
                  </a:schemeClr>
                </a:solidFill>
                <a:latin typeface="Century Gothic" panose="020B0502020202020204" pitchFamily="34" charset="0"/>
              </a:rPr>
              <a:t>Meet with individual prospects &amp; utilize board contacts who have a relationship with each prospect to participate in the meeting</a:t>
            </a:r>
          </a:p>
          <a:p>
            <a:pPr lvl="1" algn="just"/>
            <a:r>
              <a:rPr lang="en-US" sz="2000" dirty="0">
                <a:solidFill>
                  <a:schemeClr val="accent1">
                    <a:lumMod val="50000"/>
                  </a:schemeClr>
                </a:solidFill>
                <a:latin typeface="Century Gothic" panose="020B0502020202020204" pitchFamily="34" charset="0"/>
              </a:rPr>
              <a:t>Invite them to attend something upcoming so there is a chance to engage with others – tour of facility, special events, coffee and conversations</a:t>
            </a:r>
          </a:p>
          <a:p>
            <a:pPr lvl="1" algn="just"/>
            <a:r>
              <a:rPr lang="en-US" sz="2000" dirty="0">
                <a:solidFill>
                  <a:schemeClr val="accent1">
                    <a:lumMod val="50000"/>
                  </a:schemeClr>
                </a:solidFill>
                <a:latin typeface="Century Gothic" panose="020B0502020202020204" pitchFamily="34" charset="0"/>
              </a:rPr>
              <a:t>Host a prospective board member social for a chance to meet members </a:t>
            </a:r>
          </a:p>
          <a:p>
            <a:pPr lvl="1" algn="just"/>
            <a:r>
              <a:rPr lang="en-US" sz="2000" dirty="0">
                <a:solidFill>
                  <a:schemeClr val="accent1">
                    <a:lumMod val="50000"/>
                  </a:schemeClr>
                </a:solidFill>
                <a:latin typeface="Century Gothic" panose="020B0502020202020204" pitchFamily="34" charset="0"/>
              </a:rPr>
              <a:t>Organize a mission driven activity for prospective board members like serving a meal to guests in the shelter, serve a meal through TSA cafes, volunteer in the family store, build food boxes, help organize gifts for Angel Tree, etc. (touch the mission)</a:t>
            </a:r>
          </a:p>
          <a:p>
            <a:pPr lvl="1" algn="just"/>
            <a:r>
              <a:rPr lang="en-US" sz="2000" dirty="0">
                <a:solidFill>
                  <a:schemeClr val="accent1">
                    <a:lumMod val="50000"/>
                  </a:schemeClr>
                </a:solidFill>
                <a:latin typeface="Century Gothic" panose="020B0502020202020204" pitchFamily="34" charset="0"/>
              </a:rPr>
              <a:t>If the board is struggling to identify prospective members, host a community leadership meeting inviting those of influence and conduct a brainstorming session or visit various important business, government and organizations to introduce yourself, tell your Salvation Army story and ask if there is anyone there to speak with about the advisory board.</a:t>
            </a:r>
          </a:p>
          <a:p>
            <a:pPr marL="457200" lvl="1" indent="0" algn="just">
              <a:buNone/>
            </a:pPr>
            <a:endParaRPr lang="en-US" sz="2000" dirty="0">
              <a:solidFill>
                <a:schemeClr val="accent1">
                  <a:lumMod val="50000"/>
                </a:schemeClr>
              </a:solidFill>
              <a:latin typeface="Century Gothic" panose="020B0502020202020204" pitchFamily="34" charset="0"/>
            </a:endParaRPr>
          </a:p>
          <a:p>
            <a:pPr lvl="1" algn="just"/>
            <a:endParaRPr lang="en-US" sz="2000" dirty="0">
              <a:solidFill>
                <a:schemeClr val="accent1">
                  <a:lumMod val="50000"/>
                </a:schemeClr>
              </a:solidFill>
              <a:latin typeface="Century Gothic" panose="020B0502020202020204" pitchFamily="34" charset="0"/>
            </a:endParaRPr>
          </a:p>
        </p:txBody>
      </p:sp>
    </p:spTree>
    <p:extLst>
      <p:ext uri="{BB962C8B-B14F-4D97-AF65-F5344CB8AC3E}">
        <p14:creationId xmlns:p14="http://schemas.microsoft.com/office/powerpoint/2010/main" val="27064686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Texto&#10;&#10;Descripción generada automáticamente">
            <a:extLst>
              <a:ext uri="{FF2B5EF4-FFF2-40B4-BE49-F238E27FC236}">
                <a16:creationId xmlns:a16="http://schemas.microsoft.com/office/drawing/2014/main" id="{3510D25E-B5CC-3307-32C7-CB104A3F9C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AD397787-AC95-9112-FAC7-8711925C0AE9}"/>
              </a:ext>
            </a:extLst>
          </p:cNvPr>
          <p:cNvSpPr>
            <a:spLocks noGrp="1"/>
          </p:cNvSpPr>
          <p:nvPr>
            <p:ph type="title"/>
          </p:nvPr>
        </p:nvSpPr>
        <p:spPr>
          <a:xfrm>
            <a:off x="413658" y="1279526"/>
            <a:ext cx="10515600" cy="1325563"/>
          </a:xfrm>
        </p:spPr>
        <p:txBody>
          <a:bodyPr>
            <a:normAutofit/>
          </a:bodyPr>
          <a:lstStyle/>
          <a:p>
            <a:r>
              <a:rPr lang="en-US" sz="3600" b="1" dirty="0">
                <a:solidFill>
                  <a:srgbClr val="FF0000"/>
                </a:solidFill>
                <a:latin typeface="Century Gothic" panose="020B0502020202020204" pitchFamily="34" charset="0"/>
              </a:rPr>
              <a:t>LAST STEP: EVALUATE</a:t>
            </a:r>
          </a:p>
        </p:txBody>
      </p:sp>
      <p:sp>
        <p:nvSpPr>
          <p:cNvPr id="3" name="Content Placeholder 2">
            <a:extLst>
              <a:ext uri="{FF2B5EF4-FFF2-40B4-BE49-F238E27FC236}">
                <a16:creationId xmlns:a16="http://schemas.microsoft.com/office/drawing/2014/main" id="{7A501E65-D1C8-AC3B-9955-787FC5B75DAC}"/>
              </a:ext>
            </a:extLst>
          </p:cNvPr>
          <p:cNvSpPr>
            <a:spLocks noGrp="1"/>
          </p:cNvSpPr>
          <p:nvPr>
            <p:ph idx="1"/>
          </p:nvPr>
        </p:nvSpPr>
        <p:spPr>
          <a:xfrm>
            <a:off x="315686" y="2272169"/>
            <a:ext cx="11430000" cy="4351338"/>
          </a:xfrm>
        </p:spPr>
        <p:txBody>
          <a:bodyPr>
            <a:noAutofit/>
          </a:bodyPr>
          <a:lstStyle/>
          <a:p>
            <a:r>
              <a:rPr lang="en-US" sz="1800" b="1" dirty="0">
                <a:solidFill>
                  <a:srgbClr val="002060"/>
                </a:solidFill>
                <a:latin typeface="Century Gothic" panose="020B0502020202020204" pitchFamily="34" charset="0"/>
              </a:rPr>
              <a:t>Open discussion with board on what worked and didn’t work when completing the process for new board members</a:t>
            </a:r>
          </a:p>
          <a:p>
            <a:r>
              <a:rPr lang="en-US" sz="1800" b="1" dirty="0">
                <a:solidFill>
                  <a:srgbClr val="002060"/>
                </a:solidFill>
                <a:latin typeface="Century Gothic" panose="020B0502020202020204" pitchFamily="34" charset="0"/>
              </a:rPr>
              <a:t>Adjust as needed for the future</a:t>
            </a:r>
          </a:p>
          <a:p>
            <a:r>
              <a:rPr lang="en-US" sz="1800" b="1" dirty="0">
                <a:solidFill>
                  <a:srgbClr val="002060"/>
                </a:solidFill>
                <a:latin typeface="Century Gothic" panose="020B0502020202020204" pitchFamily="34" charset="0"/>
              </a:rPr>
              <a:t>Recruiting is an ongoing process.  It’s important to set up regular systems within the board to ensure continual progress</a:t>
            </a:r>
          </a:p>
          <a:p>
            <a:pPr lvl="1"/>
            <a:r>
              <a:rPr lang="en-US" sz="1600" dirty="0">
                <a:solidFill>
                  <a:srgbClr val="002060"/>
                </a:solidFill>
                <a:latin typeface="Century Gothic" panose="020B0502020202020204" pitchFamily="34" charset="0"/>
              </a:rPr>
              <a:t>Annual meeting to discuss diversity </a:t>
            </a:r>
          </a:p>
          <a:p>
            <a:pPr lvl="1"/>
            <a:r>
              <a:rPr lang="en-US" sz="1600" dirty="0">
                <a:solidFill>
                  <a:srgbClr val="002060"/>
                </a:solidFill>
                <a:latin typeface="Century Gothic" panose="020B0502020202020204" pitchFamily="34" charset="0"/>
              </a:rPr>
              <a:t>Annual committee meeting to look at matrix and determine plan for recruitment each year</a:t>
            </a:r>
          </a:p>
          <a:p>
            <a:pPr lvl="1"/>
            <a:r>
              <a:rPr lang="en-US" sz="1600" dirty="0">
                <a:solidFill>
                  <a:srgbClr val="002060"/>
                </a:solidFill>
                <a:latin typeface="Century Gothic" panose="020B0502020202020204" pitchFamily="34" charset="0"/>
              </a:rPr>
              <a:t>Identified meeting in the year for to discuss board prospects and nominations</a:t>
            </a:r>
          </a:p>
          <a:p>
            <a:pPr lvl="1"/>
            <a:r>
              <a:rPr lang="en-US" sz="1600" dirty="0">
                <a:solidFill>
                  <a:srgbClr val="002060"/>
                </a:solidFill>
                <a:latin typeface="Century Gothic" panose="020B0502020202020204" pitchFamily="34" charset="0"/>
              </a:rPr>
              <a:t>Identified meeting for board voting of new board members</a:t>
            </a:r>
          </a:p>
          <a:p>
            <a:pPr lvl="1"/>
            <a:r>
              <a:rPr lang="en-US" sz="1600" dirty="0">
                <a:solidFill>
                  <a:srgbClr val="002060"/>
                </a:solidFill>
                <a:latin typeface="Century Gothic" panose="020B0502020202020204" pitchFamily="34" charset="0"/>
              </a:rPr>
              <a:t>Identified meeting to evaluate recruitment plan</a:t>
            </a:r>
          </a:p>
          <a:p>
            <a:pPr lvl="1"/>
            <a:r>
              <a:rPr lang="en-US" sz="1600" dirty="0">
                <a:solidFill>
                  <a:srgbClr val="002060"/>
                </a:solidFill>
                <a:latin typeface="Century Gothic" panose="020B0502020202020204" pitchFamily="34" charset="0"/>
              </a:rPr>
              <a:t>Ongoing nominating committee meetings</a:t>
            </a:r>
          </a:p>
          <a:p>
            <a:pPr lvl="1"/>
            <a:r>
              <a:rPr lang="en-US" sz="1600" dirty="0">
                <a:solidFill>
                  <a:srgbClr val="002060"/>
                </a:solidFill>
                <a:latin typeface="Century Gothic" panose="020B0502020202020204" pitchFamily="34" charset="0"/>
              </a:rPr>
              <a:t>Set calendar for year on functions prospective and new board members can attend and/or serve out the mission</a:t>
            </a:r>
          </a:p>
          <a:p>
            <a:r>
              <a:rPr lang="en-US" sz="1800" b="1" dirty="0">
                <a:solidFill>
                  <a:srgbClr val="002060"/>
                </a:solidFill>
                <a:latin typeface="Century Gothic" panose="020B0502020202020204" pitchFamily="34" charset="0"/>
              </a:rPr>
              <a:t>Questions?</a:t>
            </a:r>
          </a:p>
        </p:txBody>
      </p:sp>
    </p:spTree>
    <p:extLst>
      <p:ext uri="{BB962C8B-B14F-4D97-AF65-F5344CB8AC3E}">
        <p14:creationId xmlns:p14="http://schemas.microsoft.com/office/powerpoint/2010/main" val="20347872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Texto&#10;&#10;Descripción generada automáticamente">
            <a:extLst>
              <a:ext uri="{FF2B5EF4-FFF2-40B4-BE49-F238E27FC236}">
                <a16:creationId xmlns:a16="http://schemas.microsoft.com/office/drawing/2014/main" id="{B64EF45A-154B-B388-B7EC-ECB4ED8CA0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3" name="Content Placeholder 2">
            <a:extLst>
              <a:ext uri="{FF2B5EF4-FFF2-40B4-BE49-F238E27FC236}">
                <a16:creationId xmlns:a16="http://schemas.microsoft.com/office/drawing/2014/main" id="{47771C5B-255F-E39B-EC3E-3630FE667464}"/>
              </a:ext>
            </a:extLst>
          </p:cNvPr>
          <p:cNvSpPr>
            <a:spLocks noGrp="1"/>
          </p:cNvSpPr>
          <p:nvPr>
            <p:ph idx="1"/>
          </p:nvPr>
        </p:nvSpPr>
        <p:spPr>
          <a:xfrm>
            <a:off x="685800" y="3153682"/>
            <a:ext cx="10515600" cy="1483632"/>
          </a:xfrm>
        </p:spPr>
        <p:txBody>
          <a:bodyPr>
            <a:normAutofit/>
          </a:bodyPr>
          <a:lstStyle/>
          <a:p>
            <a:pPr marL="0" indent="0" algn="ctr">
              <a:buNone/>
            </a:pPr>
            <a:r>
              <a:rPr lang="en-US" sz="8800" b="1" dirty="0">
                <a:solidFill>
                  <a:srgbClr val="FF0000"/>
                </a:solidFill>
                <a:latin typeface="Century Gothic" panose="020B0502020202020204" pitchFamily="34" charset="0"/>
              </a:rPr>
              <a:t>Thank you!!!</a:t>
            </a:r>
          </a:p>
        </p:txBody>
      </p:sp>
    </p:spTree>
    <p:extLst>
      <p:ext uri="{BB962C8B-B14F-4D97-AF65-F5344CB8AC3E}">
        <p14:creationId xmlns:p14="http://schemas.microsoft.com/office/powerpoint/2010/main" val="3013035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Interfaz de usuario gráfica, Sitio web&#10;&#10;Descripción generada automáticamente">
            <a:extLst>
              <a:ext uri="{FF2B5EF4-FFF2-40B4-BE49-F238E27FC236}">
                <a16:creationId xmlns:a16="http://schemas.microsoft.com/office/drawing/2014/main" id="{11ED1B2E-B113-56FC-CA96-B4A0B9D189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4146907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Imagen 5" descr="Texto&#10;&#10;Descripción generada automáticamente">
            <a:extLst>
              <a:ext uri="{FF2B5EF4-FFF2-40B4-BE49-F238E27FC236}">
                <a16:creationId xmlns:a16="http://schemas.microsoft.com/office/drawing/2014/main" id="{26E46F5C-9B51-37E7-3924-B34144B61F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DBDC2741-45C7-8495-C336-5D6883005793}"/>
              </a:ext>
            </a:extLst>
          </p:cNvPr>
          <p:cNvSpPr>
            <a:spLocks noGrp="1"/>
          </p:cNvSpPr>
          <p:nvPr>
            <p:ph type="ctrTitle"/>
          </p:nvPr>
        </p:nvSpPr>
        <p:spPr>
          <a:xfrm>
            <a:off x="1883229" y="2711236"/>
            <a:ext cx="7260736" cy="1755842"/>
          </a:xfrm>
        </p:spPr>
        <p:txBody>
          <a:bodyPr anchor="b">
            <a:noAutofit/>
          </a:bodyPr>
          <a:lstStyle/>
          <a:p>
            <a:r>
              <a:rPr lang="en-US" sz="6600" spc="-300" dirty="0">
                <a:solidFill>
                  <a:srgbClr val="FF0000"/>
                </a:solidFill>
                <a:latin typeface="Century Gothic" panose="020B0502020202020204" pitchFamily="34" charset="0"/>
              </a:rPr>
              <a:t>Diversity in Board </a:t>
            </a:r>
            <a:r>
              <a:rPr lang="en-US" sz="6600" b="1" spc="-300" dirty="0">
                <a:solidFill>
                  <a:srgbClr val="CEB70C"/>
                </a:solidFill>
                <a:latin typeface="Century Gothic" panose="020B0502020202020204" pitchFamily="34" charset="0"/>
              </a:rPr>
              <a:t>Membership</a:t>
            </a:r>
          </a:p>
        </p:txBody>
      </p:sp>
      <p:sp>
        <p:nvSpPr>
          <p:cNvPr id="3" name="Subtitle 2">
            <a:extLst>
              <a:ext uri="{FF2B5EF4-FFF2-40B4-BE49-F238E27FC236}">
                <a16:creationId xmlns:a16="http://schemas.microsoft.com/office/drawing/2014/main" id="{2356854F-4646-3AC6-FEA4-7D5DFC9EA28A}"/>
              </a:ext>
            </a:extLst>
          </p:cNvPr>
          <p:cNvSpPr>
            <a:spLocks noGrp="1"/>
          </p:cNvSpPr>
          <p:nvPr>
            <p:ph type="subTitle" idx="1"/>
          </p:nvPr>
        </p:nvSpPr>
        <p:spPr>
          <a:xfrm>
            <a:off x="2754499" y="4467078"/>
            <a:ext cx="5797882" cy="747183"/>
          </a:xfrm>
        </p:spPr>
        <p:txBody>
          <a:bodyPr anchor="t">
            <a:normAutofit/>
          </a:bodyPr>
          <a:lstStyle/>
          <a:p>
            <a:r>
              <a:rPr lang="en-US" sz="3600" b="1" spc="-150" dirty="0">
                <a:solidFill>
                  <a:schemeClr val="accent1">
                    <a:lumMod val="50000"/>
                  </a:schemeClr>
                </a:solidFill>
                <a:latin typeface="Century Gothic" panose="020B0502020202020204" pitchFamily="34" charset="0"/>
              </a:rPr>
              <a:t>Tools and Resources</a:t>
            </a:r>
          </a:p>
        </p:txBody>
      </p:sp>
    </p:spTree>
    <p:extLst>
      <p:ext uri="{BB962C8B-B14F-4D97-AF65-F5344CB8AC3E}">
        <p14:creationId xmlns:p14="http://schemas.microsoft.com/office/powerpoint/2010/main" val="3582418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childTnLst>
                                </p:cTn>
                              </p:par>
                              <p:par>
                                <p:cTn id="8" presetID="10" presetClass="entr" presetSubtype="0" fill="hold" grpId="0" nodeType="withEffect">
                                  <p:stCondLst>
                                    <p:cond delay="1000"/>
                                  </p:stCondLst>
                                  <p:iterate type="lt">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Un dibujo de una persona&#10;&#10;Descripción generada automáticamente con confianza baja">
            <a:extLst>
              <a:ext uri="{FF2B5EF4-FFF2-40B4-BE49-F238E27FC236}">
                <a16:creationId xmlns:a16="http://schemas.microsoft.com/office/drawing/2014/main" id="{F343F9E7-F17E-45D2-39F6-675A7427B4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22119F9F-84AE-210A-C754-F7D5875AB7B3}"/>
              </a:ext>
            </a:extLst>
          </p:cNvPr>
          <p:cNvSpPr>
            <a:spLocks noGrp="1"/>
          </p:cNvSpPr>
          <p:nvPr>
            <p:ph type="title"/>
          </p:nvPr>
        </p:nvSpPr>
        <p:spPr>
          <a:xfrm>
            <a:off x="936172" y="646815"/>
            <a:ext cx="10515600" cy="1203752"/>
          </a:xfrm>
        </p:spPr>
        <p:txBody>
          <a:bodyPr>
            <a:normAutofit/>
          </a:bodyPr>
          <a:lstStyle/>
          <a:p>
            <a:r>
              <a:rPr lang="en-US" b="1" i="0" cap="all" spc="-300" dirty="0">
                <a:solidFill>
                  <a:srgbClr val="FF0000"/>
                </a:solidFill>
                <a:effectLst/>
                <a:latin typeface="Century Gothic" panose="020B0502020202020204" pitchFamily="34" charset="0"/>
              </a:rPr>
              <a:t>WHAT BOARD DIVERSITY ISN’T</a:t>
            </a:r>
            <a:endParaRPr lang="en-US" b="1" spc="-300" dirty="0">
              <a:solidFill>
                <a:srgbClr val="FF0000"/>
              </a:solidFill>
              <a:latin typeface="Century Gothic" panose="020B0502020202020204" pitchFamily="34" charset="0"/>
            </a:endParaRPr>
          </a:p>
        </p:txBody>
      </p:sp>
      <p:sp>
        <p:nvSpPr>
          <p:cNvPr id="3" name="Content Placeholder 2">
            <a:extLst>
              <a:ext uri="{FF2B5EF4-FFF2-40B4-BE49-F238E27FC236}">
                <a16:creationId xmlns:a16="http://schemas.microsoft.com/office/drawing/2014/main" id="{B00E14AD-EE05-7563-4541-B90FB48ABA9F}"/>
              </a:ext>
            </a:extLst>
          </p:cNvPr>
          <p:cNvSpPr>
            <a:spLocks noGrp="1"/>
          </p:cNvSpPr>
          <p:nvPr>
            <p:ph idx="1"/>
          </p:nvPr>
        </p:nvSpPr>
        <p:spPr>
          <a:xfrm>
            <a:off x="936172" y="1684111"/>
            <a:ext cx="10515600" cy="4351338"/>
          </a:xfrm>
        </p:spPr>
        <p:txBody>
          <a:bodyPr>
            <a:normAutofit/>
          </a:bodyPr>
          <a:lstStyle/>
          <a:p>
            <a:pPr algn="just"/>
            <a:r>
              <a:rPr lang="en-US" sz="2000" b="0" i="0" dirty="0">
                <a:solidFill>
                  <a:schemeClr val="accent1">
                    <a:lumMod val="50000"/>
                  </a:schemeClr>
                </a:solidFill>
                <a:effectLst/>
                <a:latin typeface="Century Gothic" panose="020B0502020202020204" pitchFamily="34" charset="0"/>
              </a:rPr>
              <a:t>When we talk about board diversity, it’s not merely a code for ethnic or racial diversity. You aren’t casting a TV commercial with a carefully market-researched mix of skin tones in perfect proportion.</a:t>
            </a:r>
          </a:p>
          <a:p>
            <a:pPr algn="just"/>
            <a:r>
              <a:rPr lang="en-US" sz="2000" b="0" i="0" dirty="0">
                <a:solidFill>
                  <a:schemeClr val="accent1">
                    <a:lumMod val="50000"/>
                  </a:schemeClr>
                </a:solidFill>
                <a:effectLst/>
                <a:latin typeface="Century Gothic" panose="020B0502020202020204" pitchFamily="34" charset="0"/>
              </a:rPr>
              <a:t>If you set that kind of diversity as your goal, you may do your nonprofit a disservice. The diversity and inclusiveness you want to see includes racial diversity, but the overall picture is far more complex. </a:t>
            </a:r>
          </a:p>
          <a:p>
            <a:pPr algn="just"/>
            <a:r>
              <a:rPr lang="en-US" sz="2000" b="0" i="0" dirty="0">
                <a:solidFill>
                  <a:schemeClr val="accent1">
                    <a:lumMod val="50000"/>
                  </a:schemeClr>
                </a:solidFill>
                <a:effectLst/>
                <a:latin typeface="Century Gothic" panose="020B0502020202020204" pitchFamily="34" charset="0"/>
              </a:rPr>
              <a:t>It includes a variety of economic and educational backgrounds. If you have a board of all lawyers from different ethnic backgrounds, there is </a:t>
            </a:r>
            <a:r>
              <a:rPr lang="en-US" sz="2000" b="0" i="1" dirty="0">
                <a:solidFill>
                  <a:schemeClr val="accent1">
                    <a:lumMod val="50000"/>
                  </a:schemeClr>
                </a:solidFill>
                <a:effectLst/>
                <a:latin typeface="Century Gothic" panose="020B0502020202020204" pitchFamily="34" charset="0"/>
              </a:rPr>
              <a:t>still </a:t>
            </a:r>
            <a:r>
              <a:rPr lang="en-US" sz="2000" b="0" i="0" dirty="0">
                <a:solidFill>
                  <a:schemeClr val="accent1">
                    <a:lumMod val="50000"/>
                  </a:schemeClr>
                </a:solidFill>
                <a:effectLst/>
                <a:latin typeface="Century Gothic" panose="020B0502020202020204" pitchFamily="34" charset="0"/>
              </a:rPr>
              <a:t>a good chance that their educational and professional experiences are similar. </a:t>
            </a:r>
          </a:p>
          <a:p>
            <a:pPr algn="just"/>
            <a:r>
              <a:rPr lang="en-US" sz="2000" b="0" i="0" dirty="0">
                <a:solidFill>
                  <a:schemeClr val="accent1">
                    <a:lumMod val="50000"/>
                  </a:schemeClr>
                </a:solidFill>
                <a:effectLst/>
                <a:latin typeface="Century Gothic" panose="020B0502020202020204" pitchFamily="34" charset="0"/>
              </a:rPr>
              <a:t>Diversity isn’t a checklist or just a variety of one criterion. It is a careful and thorough collection of perspectives.</a:t>
            </a:r>
          </a:p>
          <a:p>
            <a:pPr marL="0" indent="0" algn="just">
              <a:buNone/>
            </a:pPr>
            <a:br>
              <a:rPr lang="en-US" sz="2000" dirty="0">
                <a:solidFill>
                  <a:schemeClr val="accent1">
                    <a:lumMod val="50000"/>
                  </a:schemeClr>
                </a:solidFill>
                <a:latin typeface="Century Gothic" panose="020B0502020202020204" pitchFamily="34" charset="0"/>
              </a:rPr>
            </a:br>
            <a:endParaRPr lang="en-US" sz="2000" dirty="0">
              <a:solidFill>
                <a:schemeClr val="accent1">
                  <a:lumMod val="50000"/>
                </a:schemeClr>
              </a:solidFill>
              <a:latin typeface="Century Gothic" panose="020B0502020202020204" pitchFamily="34" charset="0"/>
            </a:endParaRPr>
          </a:p>
        </p:txBody>
      </p:sp>
    </p:spTree>
    <p:extLst>
      <p:ext uri="{BB962C8B-B14F-4D97-AF65-F5344CB8AC3E}">
        <p14:creationId xmlns:p14="http://schemas.microsoft.com/office/powerpoint/2010/main" val="38214843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Interfaz de usuario gráfica&#10;&#10;Descripción generada automáticamente">
            <a:extLst>
              <a:ext uri="{FF2B5EF4-FFF2-40B4-BE49-F238E27FC236}">
                <a16:creationId xmlns:a16="http://schemas.microsoft.com/office/drawing/2014/main" id="{39747F6E-2A25-C243-9149-E5CBDC91BE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09" y="0"/>
            <a:ext cx="12183782" cy="6858000"/>
          </a:xfrm>
          <a:prstGeom prst="rect">
            <a:avLst/>
          </a:prstGeom>
        </p:spPr>
      </p:pic>
      <p:sp>
        <p:nvSpPr>
          <p:cNvPr id="2" name="Title 1">
            <a:extLst>
              <a:ext uri="{FF2B5EF4-FFF2-40B4-BE49-F238E27FC236}">
                <a16:creationId xmlns:a16="http://schemas.microsoft.com/office/drawing/2014/main" id="{DB254F75-4571-C99E-6172-73D98CACBB00}"/>
              </a:ext>
            </a:extLst>
          </p:cNvPr>
          <p:cNvSpPr>
            <a:spLocks noGrp="1"/>
          </p:cNvSpPr>
          <p:nvPr>
            <p:ph type="title"/>
          </p:nvPr>
        </p:nvSpPr>
        <p:spPr>
          <a:xfrm>
            <a:off x="859971" y="1921787"/>
            <a:ext cx="10994571" cy="1325563"/>
          </a:xfrm>
        </p:spPr>
        <p:txBody>
          <a:bodyPr>
            <a:normAutofit fontScale="90000"/>
          </a:bodyPr>
          <a:lstStyle/>
          <a:p>
            <a:r>
              <a:rPr lang="en-US" sz="4800" b="1" dirty="0">
                <a:solidFill>
                  <a:srgbClr val="CEB70C"/>
                </a:solidFill>
                <a:latin typeface="Century Gothic" panose="020B0502020202020204" pitchFamily="34" charset="0"/>
              </a:rPr>
              <a:t>HOW DOES DIVERSITY RELATE TO THE MISSION OF THE SALVATION ARMY?</a:t>
            </a:r>
          </a:p>
        </p:txBody>
      </p:sp>
      <p:sp>
        <p:nvSpPr>
          <p:cNvPr id="3" name="Content Placeholder 2">
            <a:extLst>
              <a:ext uri="{FF2B5EF4-FFF2-40B4-BE49-F238E27FC236}">
                <a16:creationId xmlns:a16="http://schemas.microsoft.com/office/drawing/2014/main" id="{E81A021E-A358-48D2-EAEF-B0CBDEB53A2E}"/>
              </a:ext>
            </a:extLst>
          </p:cNvPr>
          <p:cNvSpPr>
            <a:spLocks noGrp="1"/>
          </p:cNvSpPr>
          <p:nvPr>
            <p:ph idx="1"/>
          </p:nvPr>
        </p:nvSpPr>
        <p:spPr>
          <a:xfrm>
            <a:off x="838200" y="3521232"/>
            <a:ext cx="10515600" cy="2701839"/>
          </a:xfrm>
        </p:spPr>
        <p:txBody>
          <a:bodyPr>
            <a:normAutofit/>
          </a:bodyPr>
          <a:lstStyle/>
          <a:p>
            <a:pPr algn="just"/>
            <a:r>
              <a:rPr lang="en-US" sz="2400" b="1" i="0" dirty="0">
                <a:solidFill>
                  <a:schemeClr val="bg1">
                    <a:lumMod val="95000"/>
                  </a:schemeClr>
                </a:solidFill>
                <a:effectLst/>
                <a:latin typeface="Century Gothic" panose="020B0502020202020204" pitchFamily="34" charset="0"/>
              </a:rPr>
              <a:t>Non-profit boards can have the best intentions in creating diverse environments and can still lack unity in the definition of diversity and how diversity looks for their organization</a:t>
            </a:r>
            <a:r>
              <a:rPr lang="en-US" sz="2400" b="0" i="0" dirty="0">
                <a:solidFill>
                  <a:schemeClr val="bg1">
                    <a:lumMod val="95000"/>
                  </a:schemeClr>
                </a:solidFill>
                <a:effectLst/>
                <a:latin typeface="Century Gothic" panose="020B0502020202020204" pitchFamily="34" charset="0"/>
              </a:rPr>
              <a:t>. It is important to think about how diversity relates to the mission of the organization.</a:t>
            </a:r>
          </a:p>
          <a:p>
            <a:pPr algn="just"/>
            <a:r>
              <a:rPr lang="en-US" sz="2400" dirty="0">
                <a:solidFill>
                  <a:schemeClr val="bg1">
                    <a:lumMod val="95000"/>
                  </a:schemeClr>
                </a:solidFill>
                <a:latin typeface="Century Gothic" panose="020B0502020202020204" pitchFamily="34" charset="0"/>
              </a:rPr>
              <a:t>Important to have clarity, unity and goals to accomplish</a:t>
            </a:r>
          </a:p>
          <a:p>
            <a:pPr algn="just"/>
            <a:r>
              <a:rPr lang="en-US" sz="2400" dirty="0">
                <a:solidFill>
                  <a:schemeClr val="bg1">
                    <a:lumMod val="95000"/>
                  </a:schemeClr>
                </a:solidFill>
                <a:latin typeface="Century Gothic" panose="020B0502020202020204" pitchFamily="34" charset="0"/>
              </a:rPr>
              <a:t>How does a diverse board relate to the mission of the Army?</a:t>
            </a:r>
          </a:p>
        </p:txBody>
      </p:sp>
    </p:spTree>
    <p:extLst>
      <p:ext uri="{BB962C8B-B14F-4D97-AF65-F5344CB8AC3E}">
        <p14:creationId xmlns:p14="http://schemas.microsoft.com/office/powerpoint/2010/main" val="4220592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nterfaz de usuario gráfica, Aplicación&#10;&#10;Descripción generada automáticamente">
            <a:extLst>
              <a:ext uri="{FF2B5EF4-FFF2-40B4-BE49-F238E27FC236}">
                <a16:creationId xmlns:a16="http://schemas.microsoft.com/office/drawing/2014/main" id="{63F5D043-17D0-CF5C-97F7-E08047D07D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8F8F8487-86B0-649E-B356-6F1B6A9CC592}"/>
              </a:ext>
            </a:extLst>
          </p:cNvPr>
          <p:cNvSpPr>
            <a:spLocks noGrp="1"/>
          </p:cNvSpPr>
          <p:nvPr>
            <p:ph type="title"/>
          </p:nvPr>
        </p:nvSpPr>
        <p:spPr>
          <a:xfrm>
            <a:off x="838200" y="1321820"/>
            <a:ext cx="10515600" cy="748245"/>
          </a:xfrm>
        </p:spPr>
        <p:txBody>
          <a:bodyPr/>
          <a:lstStyle/>
          <a:p>
            <a:r>
              <a:rPr lang="en-US" b="1" dirty="0">
                <a:solidFill>
                  <a:srgbClr val="FF0000"/>
                </a:solidFill>
                <a:latin typeface="Century Gothic" panose="020B0502020202020204" pitchFamily="34" charset="0"/>
              </a:rPr>
              <a:t>IMPORTANCE</a:t>
            </a:r>
          </a:p>
        </p:txBody>
      </p:sp>
      <p:sp>
        <p:nvSpPr>
          <p:cNvPr id="3" name="Content Placeholder 2">
            <a:extLst>
              <a:ext uri="{FF2B5EF4-FFF2-40B4-BE49-F238E27FC236}">
                <a16:creationId xmlns:a16="http://schemas.microsoft.com/office/drawing/2014/main" id="{5DB247D3-7D88-35E7-00DE-EEAEF06C09BC}"/>
              </a:ext>
            </a:extLst>
          </p:cNvPr>
          <p:cNvSpPr>
            <a:spLocks noGrp="1"/>
          </p:cNvSpPr>
          <p:nvPr>
            <p:ph idx="1"/>
          </p:nvPr>
        </p:nvSpPr>
        <p:spPr/>
        <p:txBody>
          <a:bodyPr>
            <a:norm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altLang="en-US" sz="2400" b="0" i="0" u="none" strike="noStrike" cap="none" normalizeH="0" baseline="0" dirty="0">
              <a:ln>
                <a:noFill/>
              </a:ln>
              <a:solidFill>
                <a:srgbClr val="202124"/>
              </a:solidFill>
              <a:effectLst/>
              <a:latin typeface="Century Gothic" panose="020B0502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202124"/>
                </a:solidFill>
                <a:effectLst/>
                <a:latin typeface="Century Gothic" panose="020B0502020202020204" pitchFamily="34" charset="0"/>
              </a:rPr>
              <a:t>Why is diversity important on nonprofit boards?</a:t>
            </a:r>
            <a:endParaRPr kumimoji="0" lang="en-US" altLang="en-US" sz="1200" b="0" i="0" u="none" strike="noStrike" cap="none" normalizeH="0" baseline="0" dirty="0">
              <a:ln>
                <a:noFill/>
              </a:ln>
              <a:solidFill>
                <a:srgbClr val="202124"/>
              </a:solidFill>
              <a:effectLst/>
              <a:latin typeface="Century Gothic" panose="020B0502020202020204" pitchFamily="34" charset="0"/>
            </a:endParaRPr>
          </a:p>
          <a:p>
            <a:pPr marL="0" marR="0" lvl="0" indent="0" algn="just" defTabSz="914400" rtl="0" eaLnBrk="0" fontAlgn="t" latinLnBrk="0" hangingPunct="0">
              <a:lnSpc>
                <a:spcPct val="100000"/>
              </a:lnSpc>
              <a:spcBef>
                <a:spcPct val="0"/>
              </a:spcBef>
              <a:spcAft>
                <a:spcPct val="0"/>
              </a:spcAft>
              <a:buClrTx/>
              <a:buSzTx/>
              <a:buFontTx/>
              <a:buNone/>
              <a:tabLst/>
            </a:pPr>
            <a:r>
              <a:rPr kumimoji="0" lang="en-US" altLang="en-US" sz="3600" b="0" i="0" u="none" strike="noStrike" cap="none" normalizeH="0" baseline="0" dirty="0">
                <a:ln>
                  <a:noFill/>
                </a:ln>
                <a:solidFill>
                  <a:srgbClr val="1A0DAB"/>
                </a:solidFill>
                <a:effectLst/>
                <a:latin typeface="Century Gothic" panose="020B0502020202020204" pitchFamily="34" charset="0"/>
              </a:rPr>
              <a:t>  </a:t>
            </a:r>
            <a:r>
              <a:rPr kumimoji="0" lang="en-US" altLang="en-US" sz="7200" b="0" i="0" u="none" strike="noStrike" cap="none" normalizeH="0" baseline="0" dirty="0">
                <a:ln>
                  <a:noFill/>
                </a:ln>
                <a:solidFill>
                  <a:srgbClr val="1A0DAB"/>
                </a:solidFill>
                <a:effectLst/>
                <a:latin typeface="Century Gothic" panose="020B0502020202020204" pitchFamily="34" charset="0"/>
              </a:rPr>
              <a:t>                     </a:t>
            </a:r>
            <a:endParaRPr lang="en-US" altLang="en-US" sz="3600" dirty="0">
              <a:solidFill>
                <a:srgbClr val="202124"/>
              </a:solidFill>
              <a:latin typeface="Century Gothic" panose="020B0502020202020204" pitchFamily="34" charset="0"/>
            </a:endParaRPr>
          </a:p>
          <a:p>
            <a:pPr algn="just" eaLnBrk="0" fontAlgn="t" hangingPunct="0">
              <a:lnSpc>
                <a:spcPct val="100000"/>
              </a:lnSpc>
              <a:spcBef>
                <a:spcPct val="0"/>
              </a:spcBef>
              <a:spcAft>
                <a:spcPct val="0"/>
              </a:spcAft>
              <a:buClrTx/>
            </a:pPr>
            <a:r>
              <a:rPr kumimoji="0" lang="en-US" altLang="en-US" sz="2400" b="0" i="0" u="none" strike="noStrike" cap="none" normalizeH="0" baseline="0" dirty="0">
                <a:ln>
                  <a:noFill/>
                </a:ln>
                <a:solidFill>
                  <a:srgbClr val="202124"/>
                </a:solidFill>
                <a:effectLst/>
                <a:latin typeface="Century Gothic" panose="020B0502020202020204" pitchFamily="34" charset="0"/>
              </a:rPr>
              <a:t>A diverse board will </a:t>
            </a:r>
            <a:r>
              <a:rPr kumimoji="0" lang="en-US" altLang="en-US" sz="2400" b="1" i="0" u="none" strike="noStrike" cap="none" normalizeH="0" baseline="0" dirty="0">
                <a:ln>
                  <a:noFill/>
                </a:ln>
                <a:solidFill>
                  <a:schemeClr val="accent1">
                    <a:lumMod val="50000"/>
                  </a:schemeClr>
                </a:solidFill>
                <a:effectLst/>
                <a:latin typeface="Century Gothic" panose="020B0502020202020204" pitchFamily="34" charset="0"/>
              </a:rPr>
              <a:t>improve the nonprofit's ability to respond to external influences that are changing the environment for those served and in which it is working</a:t>
            </a:r>
            <a:r>
              <a:rPr kumimoji="0" lang="en-US" altLang="en-US" sz="2400" b="0" i="0" u="none" strike="noStrike" cap="none" normalizeH="0" baseline="0" dirty="0">
                <a:ln>
                  <a:noFill/>
                </a:ln>
                <a:solidFill>
                  <a:schemeClr val="accent1">
                    <a:lumMod val="50000"/>
                  </a:schemeClr>
                </a:solidFill>
                <a:effectLst/>
                <a:latin typeface="Century Gothic" panose="020B0502020202020204" pitchFamily="34" charset="0"/>
              </a:rPr>
              <a:t>.</a:t>
            </a:r>
          </a:p>
          <a:p>
            <a:pPr algn="just" eaLnBrk="0" fontAlgn="t" hangingPunct="0">
              <a:lnSpc>
                <a:spcPct val="100000"/>
              </a:lnSpc>
              <a:spcBef>
                <a:spcPct val="0"/>
              </a:spcBef>
              <a:spcAft>
                <a:spcPct val="0"/>
              </a:spcAft>
              <a:buClrTx/>
            </a:pPr>
            <a:endParaRPr kumimoji="0" lang="en-US" altLang="en-US" sz="2400" b="0" i="0" u="none" strike="noStrike" cap="none" normalizeH="0" baseline="0" dirty="0">
              <a:ln>
                <a:noFill/>
              </a:ln>
              <a:solidFill>
                <a:srgbClr val="202124"/>
              </a:solidFill>
              <a:effectLst/>
              <a:latin typeface="Century Gothic" panose="020B0502020202020204" pitchFamily="34" charset="0"/>
            </a:endParaRPr>
          </a:p>
          <a:p>
            <a:pPr algn="just" eaLnBrk="0" fontAlgn="t" hangingPunct="0">
              <a:lnSpc>
                <a:spcPct val="100000"/>
              </a:lnSpc>
              <a:spcBef>
                <a:spcPct val="0"/>
              </a:spcBef>
              <a:spcAft>
                <a:spcPct val="0"/>
              </a:spcAft>
              <a:buClrTx/>
            </a:pPr>
            <a:r>
              <a:rPr lang="en-US" altLang="en-US" sz="2400" dirty="0">
                <a:solidFill>
                  <a:srgbClr val="202124"/>
                </a:solidFill>
                <a:latin typeface="Century Gothic" panose="020B0502020202020204" pitchFamily="34" charset="0"/>
              </a:rPr>
              <a:t>Each person will have life experiences as well as contacts professionally and personally</a:t>
            </a:r>
            <a:endParaRPr kumimoji="0" lang="en-US" altLang="en-US" sz="3600" b="0" i="0" u="none" strike="noStrike" cap="none" normalizeH="0" baseline="0" dirty="0">
              <a:ln>
                <a:noFill/>
              </a:ln>
              <a:solidFill>
                <a:schemeClr val="tx1"/>
              </a:solidFill>
              <a:effectLst/>
              <a:latin typeface="Century Gothic" panose="020B0502020202020204" pitchFamily="34" charset="0"/>
            </a:endParaRPr>
          </a:p>
          <a:p>
            <a:pPr algn="just"/>
            <a:endParaRPr lang="en-US" sz="2400" dirty="0">
              <a:latin typeface="Century Gothic" panose="020B0502020202020204" pitchFamily="34" charset="0"/>
            </a:endParaRPr>
          </a:p>
        </p:txBody>
      </p:sp>
      <p:pic>
        <p:nvPicPr>
          <p:cNvPr id="4" name="Picture 2" descr="Image result for non profit boards and diversity">
            <a:hlinkClick r:id="rId3"/>
            <a:extLst>
              <a:ext uri="{FF2B5EF4-FFF2-40B4-BE49-F238E27FC236}">
                <a16:creationId xmlns:a16="http://schemas.microsoft.com/office/drawing/2014/main" id="{BE51A048-1847-20D1-9C10-E756D4D43DC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8206" y="2668747"/>
            <a:ext cx="4191794" cy="104442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54298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Texto&#10;&#10;Descripción generada automáticamente">
            <a:extLst>
              <a:ext uri="{FF2B5EF4-FFF2-40B4-BE49-F238E27FC236}">
                <a16:creationId xmlns:a16="http://schemas.microsoft.com/office/drawing/2014/main" id="{A72E11DB-A44B-C70C-4B81-F03FF6E760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8B880D41-D88C-9A84-9CBD-681F05BE0AC3}"/>
              </a:ext>
            </a:extLst>
          </p:cNvPr>
          <p:cNvSpPr>
            <a:spLocks noGrp="1"/>
          </p:cNvSpPr>
          <p:nvPr>
            <p:ph type="title"/>
          </p:nvPr>
        </p:nvSpPr>
        <p:spPr>
          <a:xfrm>
            <a:off x="838200" y="1573442"/>
            <a:ext cx="10515600" cy="1325563"/>
          </a:xfrm>
        </p:spPr>
        <p:txBody>
          <a:bodyPr>
            <a:normAutofit/>
          </a:bodyPr>
          <a:lstStyle/>
          <a:p>
            <a:pPr algn="ctr"/>
            <a:r>
              <a:rPr lang="en-US" sz="6000" b="1" spc="-300" dirty="0">
                <a:solidFill>
                  <a:schemeClr val="bg1"/>
                </a:solidFill>
                <a:latin typeface="Century Gothic" panose="020B0502020202020204" pitchFamily="34" charset="0"/>
              </a:rPr>
              <a:t>IMPORTANCE OF DIVERSITY</a:t>
            </a:r>
          </a:p>
        </p:txBody>
      </p:sp>
      <p:sp>
        <p:nvSpPr>
          <p:cNvPr id="3" name="Content Placeholder 2">
            <a:extLst>
              <a:ext uri="{FF2B5EF4-FFF2-40B4-BE49-F238E27FC236}">
                <a16:creationId xmlns:a16="http://schemas.microsoft.com/office/drawing/2014/main" id="{5061E128-D062-C903-DD03-48F364EEFE39}"/>
              </a:ext>
            </a:extLst>
          </p:cNvPr>
          <p:cNvSpPr>
            <a:spLocks noGrp="1"/>
          </p:cNvSpPr>
          <p:nvPr>
            <p:ph idx="1"/>
          </p:nvPr>
        </p:nvSpPr>
        <p:spPr>
          <a:xfrm>
            <a:off x="838200" y="2910188"/>
            <a:ext cx="10515600" cy="3381755"/>
          </a:xfrm>
        </p:spPr>
        <p:txBody>
          <a:bodyPr>
            <a:normAutofit/>
          </a:bodyPr>
          <a:lstStyle/>
          <a:p>
            <a:pPr algn="just"/>
            <a:r>
              <a:rPr lang="en-US" sz="2000" b="0" i="0" dirty="0">
                <a:solidFill>
                  <a:schemeClr val="accent1">
                    <a:lumMod val="50000"/>
                  </a:schemeClr>
                </a:solidFill>
                <a:effectLst/>
                <a:latin typeface="Century Gothic" panose="020B0502020202020204" pitchFamily="34" charset="0"/>
              </a:rPr>
              <a:t>Nonprofit boards oversee the strategic plan and make important financial and operational decisions for their organization. They have a lot of influence in how the nonprofit is run, its goals, programs and outcomes. </a:t>
            </a:r>
          </a:p>
          <a:p>
            <a:pPr algn="just"/>
            <a:r>
              <a:rPr lang="en-US" sz="2000" b="0" i="0" dirty="0">
                <a:solidFill>
                  <a:schemeClr val="accent1">
                    <a:lumMod val="50000"/>
                  </a:schemeClr>
                </a:solidFill>
                <a:effectLst/>
                <a:latin typeface="Century Gothic" panose="020B0502020202020204" pitchFamily="34" charset="0"/>
              </a:rPr>
              <a:t>The Salvation Army serves people in need, people seeking equity and people in marginalized communities. It make sense then, that the people in charge should be able to understand the needs of the people their organization serves.</a:t>
            </a:r>
          </a:p>
          <a:p>
            <a:pPr algn="just"/>
            <a:r>
              <a:rPr lang="en-US" sz="2000" b="0" i="0" dirty="0">
                <a:solidFill>
                  <a:schemeClr val="accent1">
                    <a:lumMod val="50000"/>
                  </a:schemeClr>
                </a:solidFill>
                <a:effectLst/>
                <a:latin typeface="Century Gothic" panose="020B0502020202020204" pitchFamily="34" charset="0"/>
              </a:rPr>
              <a:t>A diverse nonprofit board that includes people of all genders, races</a:t>
            </a:r>
            <a:r>
              <a:rPr lang="en-US" sz="2000" b="0" i="0">
                <a:solidFill>
                  <a:schemeClr val="accent1">
                    <a:lumMod val="50000"/>
                  </a:schemeClr>
                </a:solidFill>
                <a:effectLst/>
                <a:latin typeface="Century Gothic" panose="020B0502020202020204" pitchFamily="34" charset="0"/>
              </a:rPr>
              <a:t>, ages, </a:t>
            </a:r>
            <a:r>
              <a:rPr lang="en-US" sz="2000" b="0" i="0" dirty="0">
                <a:solidFill>
                  <a:schemeClr val="accent1">
                    <a:lumMod val="50000"/>
                  </a:schemeClr>
                </a:solidFill>
                <a:effectLst/>
                <a:latin typeface="Century Gothic" panose="020B0502020202020204" pitchFamily="34" charset="0"/>
              </a:rPr>
              <a:t>cultural backgrounds and levels of ability, will consider a variety of perspectives and ultimately make more informed decisions to better serve the mission and ministry to meet client needs.</a:t>
            </a:r>
          </a:p>
          <a:p>
            <a:pPr algn="just"/>
            <a:endParaRPr lang="en-US" sz="2000" dirty="0">
              <a:solidFill>
                <a:schemeClr val="accent1">
                  <a:lumMod val="50000"/>
                </a:schemeClr>
              </a:solidFill>
              <a:latin typeface="Century Gothic" panose="020B0502020202020204" pitchFamily="34" charset="0"/>
            </a:endParaRPr>
          </a:p>
        </p:txBody>
      </p:sp>
    </p:spTree>
    <p:extLst>
      <p:ext uri="{BB962C8B-B14F-4D97-AF65-F5344CB8AC3E}">
        <p14:creationId xmlns:p14="http://schemas.microsoft.com/office/powerpoint/2010/main" val="4598587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Un dibujo de una persona&#10;&#10;Descripción generada automáticamente con confianza baja">
            <a:extLst>
              <a:ext uri="{FF2B5EF4-FFF2-40B4-BE49-F238E27FC236}">
                <a16:creationId xmlns:a16="http://schemas.microsoft.com/office/drawing/2014/main" id="{FD4A4E55-345B-313D-5D07-655334BC58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E9D89989-A680-F1C7-9B58-E84D16F06102}"/>
              </a:ext>
            </a:extLst>
          </p:cNvPr>
          <p:cNvSpPr>
            <a:spLocks noGrp="1"/>
          </p:cNvSpPr>
          <p:nvPr>
            <p:ph type="title"/>
          </p:nvPr>
        </p:nvSpPr>
        <p:spPr/>
        <p:txBody>
          <a:bodyPr>
            <a:normAutofit/>
          </a:bodyPr>
          <a:lstStyle/>
          <a:p>
            <a:pPr algn="ctr"/>
            <a:r>
              <a:rPr lang="en-US" sz="4800" b="1" dirty="0">
                <a:solidFill>
                  <a:srgbClr val="FF0000"/>
                </a:solidFill>
                <a:latin typeface="Century Gothic" panose="020B0502020202020204" pitchFamily="34" charset="0"/>
              </a:rPr>
              <a:t>EXECUTIVE COMMITTEE</a:t>
            </a:r>
          </a:p>
        </p:txBody>
      </p:sp>
      <p:sp>
        <p:nvSpPr>
          <p:cNvPr id="3" name="Content Placeholder 2">
            <a:extLst>
              <a:ext uri="{FF2B5EF4-FFF2-40B4-BE49-F238E27FC236}">
                <a16:creationId xmlns:a16="http://schemas.microsoft.com/office/drawing/2014/main" id="{71CFC59F-EF21-AC70-39DE-FCBE703FD18C}"/>
              </a:ext>
            </a:extLst>
          </p:cNvPr>
          <p:cNvSpPr>
            <a:spLocks noGrp="1"/>
          </p:cNvSpPr>
          <p:nvPr>
            <p:ph idx="1"/>
          </p:nvPr>
        </p:nvSpPr>
        <p:spPr>
          <a:xfrm>
            <a:off x="598714" y="1574343"/>
            <a:ext cx="11146971" cy="4351338"/>
          </a:xfrm>
        </p:spPr>
        <p:txBody>
          <a:bodyPr>
            <a:normAutofit/>
          </a:bodyPr>
          <a:lstStyle/>
          <a:p>
            <a:pPr algn="just"/>
            <a:r>
              <a:rPr lang="en-US" sz="2200" b="1" dirty="0">
                <a:solidFill>
                  <a:srgbClr val="002060"/>
                </a:solidFill>
                <a:latin typeface="Century Gothic" panose="020B0502020202020204" pitchFamily="34" charset="0"/>
              </a:rPr>
              <a:t>Nominating duties fall under the executive committee – executive committee can form a subcommittee focused only on nomination of board members</a:t>
            </a:r>
          </a:p>
          <a:p>
            <a:pPr algn="just"/>
            <a:r>
              <a:rPr lang="en-US" sz="2200" b="1" dirty="0">
                <a:solidFill>
                  <a:srgbClr val="002060"/>
                </a:solidFill>
                <a:latin typeface="Century Gothic" panose="020B0502020202020204" pitchFamily="34" charset="0"/>
              </a:rPr>
              <a:t>Roles</a:t>
            </a:r>
          </a:p>
          <a:p>
            <a:pPr lvl="1" algn="just"/>
            <a:r>
              <a:rPr lang="en-US" sz="2000" dirty="0">
                <a:solidFill>
                  <a:srgbClr val="002060"/>
                </a:solidFill>
                <a:latin typeface="Century Gothic" panose="020B0502020202020204" pitchFamily="34" charset="0"/>
              </a:rPr>
              <a:t>Consider and propose to the board the names of qualified nominees for officers and regular members</a:t>
            </a:r>
          </a:p>
          <a:p>
            <a:pPr lvl="1" algn="just"/>
            <a:r>
              <a:rPr lang="en-US" sz="2000" dirty="0">
                <a:solidFill>
                  <a:srgbClr val="002060"/>
                </a:solidFill>
                <a:latin typeface="Century Gothic" panose="020B0502020202020204" pitchFamily="34" charset="0"/>
              </a:rPr>
              <a:t>Face to face one on one with prospective members to discuss overview of board, purpose, roles and functions</a:t>
            </a:r>
          </a:p>
          <a:p>
            <a:pPr lvl="1" algn="just"/>
            <a:r>
              <a:rPr lang="en-US" sz="2000" dirty="0">
                <a:solidFill>
                  <a:srgbClr val="002060"/>
                </a:solidFill>
                <a:latin typeface="Century Gothic" panose="020B0502020202020204" pitchFamily="34" charset="0"/>
              </a:rPr>
              <a:t>Present slate of new members to full board for vote at annual meeting or a board designated meeting</a:t>
            </a:r>
          </a:p>
          <a:p>
            <a:pPr lvl="1" algn="just"/>
            <a:r>
              <a:rPr lang="en-US" sz="2000" dirty="0">
                <a:solidFill>
                  <a:srgbClr val="002060"/>
                </a:solidFill>
                <a:latin typeface="Century Gothic" panose="020B0502020202020204" pitchFamily="34" charset="0"/>
              </a:rPr>
              <a:t>Use of tools to achieve goals diversifying boards</a:t>
            </a:r>
          </a:p>
          <a:p>
            <a:pPr lvl="1" algn="just"/>
            <a:r>
              <a:rPr lang="en-US" sz="2000" dirty="0">
                <a:solidFill>
                  <a:srgbClr val="002060"/>
                </a:solidFill>
                <a:latin typeface="Century Gothic" panose="020B0502020202020204" pitchFamily="34" charset="0"/>
              </a:rPr>
              <a:t>It’s an ongoing process</a:t>
            </a:r>
          </a:p>
        </p:txBody>
      </p:sp>
    </p:spTree>
    <p:extLst>
      <p:ext uri="{BB962C8B-B14F-4D97-AF65-F5344CB8AC3E}">
        <p14:creationId xmlns:p14="http://schemas.microsoft.com/office/powerpoint/2010/main" val="25629068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Interfaz de usuario gráfica&#10;&#10;Descripción generada automáticamente">
            <a:extLst>
              <a:ext uri="{FF2B5EF4-FFF2-40B4-BE49-F238E27FC236}">
                <a16:creationId xmlns:a16="http://schemas.microsoft.com/office/drawing/2014/main" id="{FC52F1DB-49C1-CF61-3202-E3D0F75026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FED7E848-418A-6265-0274-0AE0E9DFA0FB}"/>
              </a:ext>
            </a:extLst>
          </p:cNvPr>
          <p:cNvSpPr>
            <a:spLocks noGrp="1"/>
          </p:cNvSpPr>
          <p:nvPr>
            <p:ph type="title"/>
          </p:nvPr>
        </p:nvSpPr>
        <p:spPr>
          <a:xfrm>
            <a:off x="838200" y="1344839"/>
            <a:ext cx="10515600" cy="1325563"/>
          </a:xfrm>
        </p:spPr>
        <p:txBody>
          <a:bodyPr>
            <a:normAutofit/>
          </a:bodyPr>
          <a:lstStyle/>
          <a:p>
            <a:pPr algn="ctr"/>
            <a:r>
              <a:rPr lang="en-US" sz="5400" b="1" dirty="0">
                <a:solidFill>
                  <a:srgbClr val="002060"/>
                </a:solidFill>
                <a:latin typeface="Century Gothic" panose="020B0502020202020204" pitchFamily="34" charset="0"/>
              </a:rPr>
              <a:t>NOMINATING COMMITTEES</a:t>
            </a:r>
          </a:p>
        </p:txBody>
      </p:sp>
      <p:sp>
        <p:nvSpPr>
          <p:cNvPr id="3" name="Content Placeholder 2">
            <a:extLst>
              <a:ext uri="{FF2B5EF4-FFF2-40B4-BE49-F238E27FC236}">
                <a16:creationId xmlns:a16="http://schemas.microsoft.com/office/drawing/2014/main" id="{60110B03-AF20-7110-4BF6-01641233F7F1}"/>
              </a:ext>
            </a:extLst>
          </p:cNvPr>
          <p:cNvSpPr>
            <a:spLocks noGrp="1"/>
          </p:cNvSpPr>
          <p:nvPr>
            <p:ph idx="1"/>
          </p:nvPr>
        </p:nvSpPr>
        <p:spPr>
          <a:xfrm>
            <a:off x="838200" y="2533195"/>
            <a:ext cx="10515600" cy="4351338"/>
          </a:xfrm>
        </p:spPr>
        <p:txBody>
          <a:bodyPr>
            <a:normAutofit/>
          </a:bodyPr>
          <a:lstStyle/>
          <a:p>
            <a:pPr algn="just" fontAlgn="base"/>
            <a:r>
              <a:rPr lang="en-US" sz="2000" b="1" i="0" dirty="0">
                <a:solidFill>
                  <a:schemeClr val="bg1"/>
                </a:solidFill>
                <a:effectLst/>
                <a:latin typeface="Century Gothic" panose="020B0502020202020204" pitchFamily="34" charset="0"/>
              </a:rPr>
              <a:t>It’s important for nominating committees to know—they’re building a team.</a:t>
            </a:r>
          </a:p>
          <a:p>
            <a:pPr algn="just" fontAlgn="base"/>
            <a:r>
              <a:rPr lang="en-US" sz="2000" b="1" dirty="0">
                <a:solidFill>
                  <a:schemeClr val="bg1"/>
                </a:solidFill>
                <a:latin typeface="Century Gothic" panose="020B0502020202020204" pitchFamily="34" charset="0"/>
              </a:rPr>
              <a:t>Take a</a:t>
            </a:r>
            <a:r>
              <a:rPr lang="en-US" sz="2000" b="1" i="0" dirty="0">
                <a:solidFill>
                  <a:schemeClr val="bg1"/>
                </a:solidFill>
                <a:effectLst/>
                <a:latin typeface="Century Gothic" panose="020B0502020202020204" pitchFamily="34" charset="0"/>
              </a:rPr>
              <a:t> baseball team, it’s easy to see the importance of building an effective sports team but just as important with functioning boards.</a:t>
            </a:r>
          </a:p>
          <a:p>
            <a:pPr algn="just" fontAlgn="base"/>
            <a:r>
              <a:rPr lang="en-US" sz="2000" b="1" dirty="0">
                <a:solidFill>
                  <a:schemeClr val="bg1"/>
                </a:solidFill>
                <a:latin typeface="Century Gothic" panose="020B0502020202020204" pitchFamily="34" charset="0"/>
              </a:rPr>
              <a:t>Each </a:t>
            </a:r>
            <a:r>
              <a:rPr lang="en-US" sz="2000" b="1" i="0" dirty="0">
                <a:solidFill>
                  <a:schemeClr val="bg1"/>
                </a:solidFill>
                <a:effectLst/>
                <a:latin typeface="Century Gothic" panose="020B0502020202020204" pitchFamily="34" charset="0"/>
              </a:rPr>
              <a:t>brings specific talents to the team. </a:t>
            </a:r>
          </a:p>
          <a:p>
            <a:pPr lvl="1" algn="just" fontAlgn="base"/>
            <a:r>
              <a:rPr lang="en-US" sz="1800" b="0" i="0" dirty="0">
                <a:solidFill>
                  <a:schemeClr val="bg1"/>
                </a:solidFill>
                <a:effectLst/>
                <a:latin typeface="Century Gothic" panose="020B0502020202020204" pitchFamily="34" charset="0"/>
              </a:rPr>
              <a:t>A skilled pitcher, a good catcher, a shortstop, outfielders, and strong batters. </a:t>
            </a:r>
            <a:endParaRPr lang="en-US" sz="1800" dirty="0">
              <a:solidFill>
                <a:schemeClr val="bg1"/>
              </a:solidFill>
              <a:latin typeface="Century Gothic" panose="020B0502020202020204" pitchFamily="34" charset="0"/>
            </a:endParaRPr>
          </a:p>
          <a:p>
            <a:pPr lvl="1" algn="just" fontAlgn="base"/>
            <a:r>
              <a:rPr lang="en-US" sz="1800" b="0" i="0" dirty="0">
                <a:solidFill>
                  <a:schemeClr val="bg1"/>
                </a:solidFill>
                <a:effectLst/>
                <a:latin typeface="Century Gothic" panose="020B0502020202020204" pitchFamily="34" charset="0"/>
              </a:rPr>
              <a:t>Players need to be fast runners and they need to be able to think quickly on their feet. </a:t>
            </a:r>
          </a:p>
          <a:p>
            <a:pPr lvl="1" algn="just" fontAlgn="base"/>
            <a:r>
              <a:rPr lang="en-US" sz="1800" b="0" i="0" dirty="0">
                <a:solidFill>
                  <a:schemeClr val="bg1"/>
                </a:solidFill>
                <a:effectLst/>
                <a:latin typeface="Century Gothic" panose="020B0502020202020204" pitchFamily="34" charset="0"/>
              </a:rPr>
              <a:t>Anticipate how their teammates and their opponents respond and react. </a:t>
            </a:r>
          </a:p>
          <a:p>
            <a:pPr lvl="1" algn="just" fontAlgn="base"/>
            <a:r>
              <a:rPr lang="en-US" sz="1800" b="0" i="0" dirty="0">
                <a:solidFill>
                  <a:schemeClr val="bg1"/>
                </a:solidFill>
                <a:effectLst/>
                <a:latin typeface="Century Gothic" panose="020B0502020202020204" pitchFamily="34" charset="0"/>
              </a:rPr>
              <a:t>Some players will have natural talent. All players can develop their talents through training, development, and practice.</a:t>
            </a:r>
          </a:p>
          <a:p>
            <a:pPr algn="just" fontAlgn="base"/>
            <a:r>
              <a:rPr lang="en-US" sz="2000" b="1" i="0" dirty="0">
                <a:solidFill>
                  <a:schemeClr val="bg1"/>
                </a:solidFill>
                <a:effectLst/>
                <a:latin typeface="Century Gothic" panose="020B0502020202020204" pitchFamily="34" charset="0"/>
              </a:rPr>
              <a:t>Just as a baseball coach needs to evaluate each new baseball recruit individually and how they will contribute to the team, boards need to consider the skills and abilities that an individual brings as an </a:t>
            </a:r>
            <a:r>
              <a:rPr lang="en-US" sz="2000" b="1" i="0" dirty="0">
                <a:solidFill>
                  <a:schemeClr val="bg1"/>
                </a:solidFill>
                <a:effectLst/>
                <a:highlight>
                  <a:srgbClr val="000080"/>
                </a:highlight>
                <a:latin typeface="Century Gothic" panose="020B0502020202020204" pitchFamily="34" charset="0"/>
              </a:rPr>
              <a:t>individual and as a collective part of the rest of the team.</a:t>
            </a:r>
          </a:p>
          <a:p>
            <a:endParaRPr lang="en-US" sz="200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11829510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nterfaz de usuario gráfica, Aplicación&#10;&#10;Descripción generada automáticamente">
            <a:extLst>
              <a:ext uri="{FF2B5EF4-FFF2-40B4-BE49-F238E27FC236}">
                <a16:creationId xmlns:a16="http://schemas.microsoft.com/office/drawing/2014/main" id="{A7AD3897-6A76-D0A1-714E-9E29C56513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671238A6-550C-00AD-EFD1-DDABAC5EF500}"/>
              </a:ext>
            </a:extLst>
          </p:cNvPr>
          <p:cNvSpPr>
            <a:spLocks noGrp="1"/>
          </p:cNvSpPr>
          <p:nvPr>
            <p:ph type="title"/>
          </p:nvPr>
        </p:nvSpPr>
        <p:spPr>
          <a:xfrm>
            <a:off x="609600" y="1033465"/>
            <a:ext cx="10515600" cy="1325563"/>
          </a:xfrm>
        </p:spPr>
        <p:txBody>
          <a:bodyPr>
            <a:normAutofit/>
          </a:bodyPr>
          <a:lstStyle/>
          <a:p>
            <a:r>
              <a:rPr lang="en-US" sz="4800" b="1" spc="-300" dirty="0">
                <a:solidFill>
                  <a:srgbClr val="FF0000"/>
                </a:solidFill>
                <a:latin typeface="Century Gothic" panose="020B0502020202020204" pitchFamily="34" charset="0"/>
              </a:rPr>
              <a:t>STEP 1 – BOARD OPEN DISCUSSION</a:t>
            </a:r>
          </a:p>
        </p:txBody>
      </p:sp>
      <p:sp>
        <p:nvSpPr>
          <p:cNvPr id="3" name="Content Placeholder 2">
            <a:extLst>
              <a:ext uri="{FF2B5EF4-FFF2-40B4-BE49-F238E27FC236}">
                <a16:creationId xmlns:a16="http://schemas.microsoft.com/office/drawing/2014/main" id="{AD198309-1144-2BAA-7DC4-20D9516AA321}"/>
              </a:ext>
            </a:extLst>
          </p:cNvPr>
          <p:cNvSpPr>
            <a:spLocks noGrp="1"/>
          </p:cNvSpPr>
          <p:nvPr>
            <p:ph idx="1"/>
          </p:nvPr>
        </p:nvSpPr>
        <p:spPr>
          <a:xfrm>
            <a:off x="489856" y="2359028"/>
            <a:ext cx="11408229" cy="4351338"/>
          </a:xfrm>
        </p:spPr>
        <p:txBody>
          <a:bodyPr vert="horz" lIns="91440" tIns="45720" rIns="91440" bIns="45720" rtlCol="0" anchor="t">
            <a:normAutofit/>
          </a:bodyPr>
          <a:lstStyle/>
          <a:p>
            <a:r>
              <a:rPr lang="en-US" sz="2400" b="1" dirty="0">
                <a:solidFill>
                  <a:schemeClr val="tx1">
                    <a:lumMod val="50000"/>
                    <a:lumOff val="50000"/>
                  </a:schemeClr>
                </a:solidFill>
                <a:latin typeface="Century Gothic" panose="020B0502020202020204" pitchFamily="34" charset="0"/>
              </a:rPr>
              <a:t>Earlier we talked about what diversity isn’t</a:t>
            </a:r>
          </a:p>
          <a:p>
            <a:r>
              <a:rPr lang="en-US" sz="2400" b="1" dirty="0">
                <a:solidFill>
                  <a:schemeClr val="tx1">
                    <a:lumMod val="50000"/>
                    <a:lumOff val="50000"/>
                  </a:schemeClr>
                </a:solidFill>
                <a:latin typeface="Century Gothic" panose="020B0502020202020204" pitchFamily="34" charset="0"/>
              </a:rPr>
              <a:t>We talked about some broad important reasons to work on diversity goals</a:t>
            </a:r>
          </a:p>
          <a:p>
            <a:r>
              <a:rPr lang="en-US" sz="2400" b="1" dirty="0">
                <a:solidFill>
                  <a:schemeClr val="tx1">
                    <a:lumMod val="50000"/>
                    <a:lumOff val="50000"/>
                  </a:schemeClr>
                </a:solidFill>
                <a:latin typeface="Century Gothic"/>
              </a:rPr>
              <a:t>Most importantly, each local board should have an open and honest discussion about what diversity means for their board and the local Corps</a:t>
            </a:r>
          </a:p>
          <a:p>
            <a:r>
              <a:rPr lang="en-US" sz="2400" b="1" dirty="0">
                <a:solidFill>
                  <a:schemeClr val="tx1">
                    <a:lumMod val="50000"/>
                    <a:lumOff val="50000"/>
                  </a:schemeClr>
                </a:solidFill>
                <a:latin typeface="Century Gothic" panose="020B0502020202020204" pitchFamily="34" charset="0"/>
              </a:rPr>
              <a:t>Components for a board discussion</a:t>
            </a:r>
          </a:p>
          <a:p>
            <a:pPr lvl="1"/>
            <a:r>
              <a:rPr lang="en-US" sz="1800" b="1" dirty="0">
                <a:solidFill>
                  <a:srgbClr val="002060"/>
                </a:solidFill>
                <a:latin typeface="Century Gothic" panose="020B0502020202020204" pitchFamily="34" charset="0"/>
              </a:rPr>
              <a:t>What does diversity mean?</a:t>
            </a:r>
          </a:p>
          <a:p>
            <a:pPr lvl="1"/>
            <a:r>
              <a:rPr lang="en-US" sz="1800" b="1" dirty="0">
                <a:solidFill>
                  <a:srgbClr val="002060"/>
                </a:solidFill>
                <a:latin typeface="Century Gothic" panose="020B0502020202020204" pitchFamily="34" charset="0"/>
              </a:rPr>
              <a:t>How diverse is the current board?</a:t>
            </a:r>
          </a:p>
          <a:p>
            <a:pPr lvl="1"/>
            <a:r>
              <a:rPr lang="en-US" sz="1800" b="1" dirty="0">
                <a:solidFill>
                  <a:srgbClr val="002060"/>
                </a:solidFill>
                <a:latin typeface="Century Gothic" panose="020B0502020202020204" pitchFamily="34" charset="0"/>
              </a:rPr>
              <a:t>In five years, what would success be if the board was diverse?</a:t>
            </a:r>
          </a:p>
          <a:p>
            <a:pPr lvl="1"/>
            <a:r>
              <a:rPr lang="en-US" sz="1800" b="1" dirty="0">
                <a:solidFill>
                  <a:srgbClr val="002060"/>
                </a:solidFill>
                <a:latin typeface="Century Gothic" panose="020B0502020202020204" pitchFamily="34" charset="0"/>
              </a:rPr>
              <a:t>Set goals to accomplish</a:t>
            </a:r>
          </a:p>
          <a:p>
            <a:pPr lvl="1"/>
            <a:r>
              <a:rPr lang="en-US" sz="1800" b="1" dirty="0">
                <a:solidFill>
                  <a:srgbClr val="002060"/>
                </a:solidFill>
                <a:latin typeface="Century Gothic" panose="020B0502020202020204" pitchFamily="34" charset="0"/>
              </a:rPr>
              <a:t>What else would be important?</a:t>
            </a:r>
          </a:p>
        </p:txBody>
      </p:sp>
    </p:spTree>
    <p:extLst>
      <p:ext uri="{BB962C8B-B14F-4D97-AF65-F5344CB8AC3E}">
        <p14:creationId xmlns:p14="http://schemas.microsoft.com/office/powerpoint/2010/main" val="56830145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5758</TotalTime>
  <Words>1349</Words>
  <Application>Microsoft Office PowerPoint</Application>
  <PresentationFormat>Widescreen</PresentationFormat>
  <Paragraphs>98</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Century Gothic</vt:lpstr>
      <vt:lpstr>Tema de Office</vt:lpstr>
      <vt:lpstr>PowerPoint Presentation</vt:lpstr>
      <vt:lpstr>Diversity in Board Membership</vt:lpstr>
      <vt:lpstr>WHAT BOARD DIVERSITY ISN’T</vt:lpstr>
      <vt:lpstr>HOW DOES DIVERSITY RELATE TO THE MISSION OF THE SALVATION ARMY?</vt:lpstr>
      <vt:lpstr>IMPORTANCE</vt:lpstr>
      <vt:lpstr>IMPORTANCE OF DIVERSITY</vt:lpstr>
      <vt:lpstr>EXECUTIVE COMMITTEE</vt:lpstr>
      <vt:lpstr>NOMINATING COMMITTEES</vt:lpstr>
      <vt:lpstr>STEP 1 – BOARD OPEN DISCUSSION</vt:lpstr>
      <vt:lpstr>STEP 2:  USE TOOLS &amp; RESOURCES</vt:lpstr>
      <vt:lpstr>STEP 3:  COMPLETE A BOARD COMPOSITION MATRIX</vt:lpstr>
      <vt:lpstr>PowerPoint Presentation</vt:lpstr>
      <vt:lpstr>STEP 4</vt:lpstr>
      <vt:lpstr>STEP 5 – RECRUIT, TRAIN, CULTIVATE, RETAIN</vt:lpstr>
      <vt:lpstr>LAST STEP: EVALUATE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Diversity in Board Membership</dc:title>
  <dc:creator>Ayron Corbitt</dc:creator>
  <cp:lastModifiedBy>Ayron Corbitt</cp:lastModifiedBy>
  <cp:revision>74</cp:revision>
  <dcterms:created xsi:type="dcterms:W3CDTF">2022-07-15T15:35:04Z</dcterms:created>
  <dcterms:modified xsi:type="dcterms:W3CDTF">2022-09-02T14:52:44Z</dcterms:modified>
</cp:coreProperties>
</file>