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78" r:id="rId2"/>
    <p:sldId id="256" r:id="rId3"/>
    <p:sldId id="257" r:id="rId4"/>
    <p:sldId id="258" r:id="rId5"/>
    <p:sldId id="259" r:id="rId6"/>
    <p:sldId id="279" r:id="rId7"/>
    <p:sldId id="260" r:id="rId8"/>
    <p:sldId id="266" r:id="rId9"/>
    <p:sldId id="261" r:id="rId10"/>
    <p:sldId id="262" r:id="rId11"/>
    <p:sldId id="263" r:id="rId12"/>
    <p:sldId id="264" r:id="rId13"/>
    <p:sldId id="265" r:id="rId14"/>
    <p:sldId id="267" r:id="rId15"/>
    <p:sldId id="268" r:id="rId16"/>
    <p:sldId id="280" r:id="rId17"/>
    <p:sldId id="274" r:id="rId18"/>
    <p:sldId id="269" r:id="rId19"/>
    <p:sldId id="270" r:id="rId20"/>
    <p:sldId id="276" r:id="rId21"/>
    <p:sldId id="271" r:id="rId22"/>
    <p:sldId id="272" r:id="rId23"/>
    <p:sldId id="273" r:id="rId24"/>
    <p:sldId id="277" r:id="rId25"/>
    <p:sldId id="281" r:id="rId26"/>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C7B57E-4D6B-4AFA-BD7E-6DEB5867486A}" v="1" dt="2022-09-05T17:45:33.24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57" autoAdjust="0"/>
  </p:normalViewPr>
  <p:slideViewPr>
    <p:cSldViewPr snapToGrid="0">
      <p:cViewPr varScale="1">
        <p:scale>
          <a:sx n="82" d="100"/>
          <a:sy n="82" d="100"/>
        </p:scale>
        <p:origin x="672" y="5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7" d="100"/>
          <a:sy n="87" d="100"/>
        </p:scale>
        <p:origin x="3840"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yron Corbitt" userId="048a1753-045f-420b-8138-ae803e06cc36" providerId="ADAL" clId="{38C7B57E-4D6B-4AFA-BD7E-6DEB5867486A}"/>
    <pc:docChg chg="modSld sldOrd">
      <pc:chgData name="Ayron Corbitt" userId="048a1753-045f-420b-8138-ae803e06cc36" providerId="ADAL" clId="{38C7B57E-4D6B-4AFA-BD7E-6DEB5867486A}" dt="2022-09-05T17:45:36.424" v="4"/>
      <pc:docMkLst>
        <pc:docMk/>
      </pc:docMkLst>
      <pc:sldChg chg="ord">
        <pc:chgData name="Ayron Corbitt" userId="048a1753-045f-420b-8138-ae803e06cc36" providerId="ADAL" clId="{38C7B57E-4D6B-4AFA-BD7E-6DEB5867486A}" dt="2022-09-05T17:28:56.883" v="1"/>
        <pc:sldMkLst>
          <pc:docMk/>
          <pc:sldMk cId="2090107379" sldId="265"/>
        </pc:sldMkLst>
      </pc:sldChg>
      <pc:sldChg chg="addSp modSp mod">
        <pc:chgData name="Ayron Corbitt" userId="048a1753-045f-420b-8138-ae803e06cc36" providerId="ADAL" clId="{38C7B57E-4D6B-4AFA-BD7E-6DEB5867486A}" dt="2022-09-05T17:45:36.424" v="4"/>
        <pc:sldMkLst>
          <pc:docMk/>
          <pc:sldMk cId="41770168" sldId="276"/>
        </pc:sldMkLst>
        <pc:spChg chg="add mod">
          <ac:chgData name="Ayron Corbitt" userId="048a1753-045f-420b-8138-ae803e06cc36" providerId="ADAL" clId="{38C7B57E-4D6B-4AFA-BD7E-6DEB5867486A}" dt="2022-09-05T17:45:36.424" v="4"/>
          <ac:spMkLst>
            <pc:docMk/>
            <pc:sldMk cId="41770168" sldId="276"/>
            <ac:spMk id="3" creationId="{5D56CFA7-F79B-1006-FFA6-7AEE111CEBE3}"/>
          </ac:spMkLst>
        </pc:spChg>
        <pc:picChg chg="mod">
          <ac:chgData name="Ayron Corbitt" userId="048a1753-045f-420b-8138-ae803e06cc36" providerId="ADAL" clId="{38C7B57E-4D6B-4AFA-BD7E-6DEB5867486A}" dt="2022-09-05T17:45:21.666" v="2" actId="1076"/>
          <ac:picMkLst>
            <pc:docMk/>
            <pc:sldMk cId="41770168" sldId="276"/>
            <ac:picMk id="4" creationId="{03C2DDBC-850D-7C51-144A-937CE68DE8AF}"/>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27AA5D03-5EA2-48D2-8E65-BDD6DD0E2DA8}" type="datetimeFigureOut">
              <a:rPr lang="en-US" smtClean="0"/>
              <a:t>9/5/2022</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CBB8CD0B-969B-4D83-8764-27F7B491F738}" type="slidenum">
              <a:rPr lang="en-US" smtClean="0"/>
              <a:t>‹#›</a:t>
            </a:fld>
            <a:endParaRPr lang="en-US"/>
          </a:p>
        </p:txBody>
      </p:sp>
    </p:spTree>
    <p:extLst>
      <p:ext uri="{BB962C8B-B14F-4D97-AF65-F5344CB8AC3E}">
        <p14:creationId xmlns:p14="http://schemas.microsoft.com/office/powerpoint/2010/main" val="33256436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Local Leadership open with recognized challenges from experience leading Corp and Command’s.</a:t>
            </a:r>
          </a:p>
        </p:txBody>
      </p:sp>
      <p:sp>
        <p:nvSpPr>
          <p:cNvPr id="4" name="Slide Number Placeholder 3"/>
          <p:cNvSpPr>
            <a:spLocks noGrp="1"/>
          </p:cNvSpPr>
          <p:nvPr>
            <p:ph type="sldNum" sz="quarter" idx="5"/>
          </p:nvPr>
        </p:nvSpPr>
        <p:spPr/>
        <p:txBody>
          <a:bodyPr/>
          <a:lstStyle/>
          <a:p>
            <a:fld id="{CBB8CD0B-969B-4D83-8764-27F7B491F738}" type="slidenum">
              <a:rPr lang="en-US" smtClean="0"/>
              <a:t>3</a:t>
            </a:fld>
            <a:endParaRPr lang="en-US"/>
          </a:p>
        </p:txBody>
      </p:sp>
    </p:spTree>
    <p:extLst>
      <p:ext uri="{BB962C8B-B14F-4D97-AF65-F5344CB8AC3E}">
        <p14:creationId xmlns:p14="http://schemas.microsoft.com/office/powerpoint/2010/main" val="12141214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Local Volunteer Leader touch on importance of members selecting committee’s or campaigns to be a part of:</a:t>
            </a:r>
          </a:p>
          <a:p>
            <a:pPr marL="171450" indent="-171450">
              <a:buFont typeface="Arial" panose="020B0604020202020204" pitchFamily="34" charset="0"/>
              <a:buChar char="•"/>
            </a:pPr>
            <a:r>
              <a:rPr lang="en-US" dirty="0"/>
              <a:t>Gives the volunteer a purpose for being involved</a:t>
            </a:r>
          </a:p>
          <a:p>
            <a:pPr marL="171450" indent="-171450">
              <a:buFont typeface="Arial" panose="020B0604020202020204" pitchFamily="34" charset="0"/>
              <a:buChar char="•"/>
            </a:pPr>
            <a:r>
              <a:rPr lang="en-US" dirty="0"/>
              <a:t>Extends the strength of the team through influential community champions</a:t>
            </a:r>
          </a:p>
          <a:p>
            <a:pPr marL="171450" indent="-171450">
              <a:buFont typeface="Arial" panose="020B0604020202020204" pitchFamily="34" charset="0"/>
              <a:buChar char="•"/>
            </a:pPr>
            <a:r>
              <a:rPr lang="en-US" dirty="0"/>
              <a:t>Need the volunteers involved to make goals and objectives</a:t>
            </a:r>
          </a:p>
        </p:txBody>
      </p:sp>
      <p:sp>
        <p:nvSpPr>
          <p:cNvPr id="4" name="Slide Number Placeholder 3"/>
          <p:cNvSpPr>
            <a:spLocks noGrp="1"/>
          </p:cNvSpPr>
          <p:nvPr>
            <p:ph type="sldNum" sz="quarter" idx="5"/>
          </p:nvPr>
        </p:nvSpPr>
        <p:spPr/>
        <p:txBody>
          <a:bodyPr/>
          <a:lstStyle/>
          <a:p>
            <a:fld id="{CBB8CD0B-969B-4D83-8764-27F7B491F738}" type="slidenum">
              <a:rPr lang="en-US" smtClean="0"/>
              <a:t>12</a:t>
            </a:fld>
            <a:endParaRPr lang="en-US"/>
          </a:p>
        </p:txBody>
      </p:sp>
    </p:spTree>
    <p:extLst>
      <p:ext uri="{BB962C8B-B14F-4D97-AF65-F5344CB8AC3E}">
        <p14:creationId xmlns:p14="http://schemas.microsoft.com/office/powerpoint/2010/main" val="12795513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Local CRD Leader share that the process is cyclical and should be assessed through out the process</a:t>
            </a:r>
          </a:p>
        </p:txBody>
      </p:sp>
      <p:sp>
        <p:nvSpPr>
          <p:cNvPr id="4" name="Slide Number Placeholder 3"/>
          <p:cNvSpPr>
            <a:spLocks noGrp="1"/>
          </p:cNvSpPr>
          <p:nvPr>
            <p:ph type="sldNum" sz="quarter" idx="5"/>
          </p:nvPr>
        </p:nvSpPr>
        <p:spPr/>
        <p:txBody>
          <a:bodyPr/>
          <a:lstStyle/>
          <a:p>
            <a:fld id="{CBB8CD0B-969B-4D83-8764-27F7B491F738}" type="slidenum">
              <a:rPr lang="en-US" smtClean="0"/>
              <a:t>13</a:t>
            </a:fld>
            <a:endParaRPr lang="en-US"/>
          </a:p>
        </p:txBody>
      </p:sp>
    </p:spTree>
    <p:extLst>
      <p:ext uri="{BB962C8B-B14F-4D97-AF65-F5344CB8AC3E}">
        <p14:creationId xmlns:p14="http://schemas.microsoft.com/office/powerpoint/2010/main" val="12778366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Local CRD Leader delivers the detailed description of Review and Assessment phase as a deep dive of one phase</a:t>
            </a:r>
          </a:p>
          <a:p>
            <a:pPr marL="171450" indent="-171450">
              <a:buFont typeface="Arial" panose="020B0604020202020204" pitchFamily="34" charset="0"/>
              <a:buChar char="•"/>
            </a:pPr>
            <a:r>
              <a:rPr lang="en-US" dirty="0"/>
              <a:t>The most important phase of the process</a:t>
            </a:r>
          </a:p>
          <a:p>
            <a:pPr marL="171450" indent="-171450">
              <a:buFont typeface="Arial" panose="020B0604020202020204" pitchFamily="34" charset="0"/>
              <a:buChar char="•"/>
            </a:pPr>
            <a:r>
              <a:rPr lang="en-US" dirty="0"/>
              <a:t>This sets the tone for the remaining work to be done</a:t>
            </a:r>
          </a:p>
          <a:p>
            <a:pPr marL="171450" indent="-171450">
              <a:buFont typeface="Arial" panose="020B0604020202020204" pitchFamily="34" charset="0"/>
              <a:buChar char="•"/>
            </a:pPr>
            <a:r>
              <a:rPr lang="en-US" dirty="0"/>
              <a:t>Identify’ s the needs and the gaps to address through the process</a:t>
            </a:r>
          </a:p>
          <a:p>
            <a:pPr marL="0" indent="0">
              <a:buFont typeface="Arial" panose="020B0604020202020204" pitchFamily="34" charset="0"/>
              <a:buNone/>
            </a:pPr>
            <a:r>
              <a:rPr lang="en-US" dirty="0"/>
              <a:t>Cover Tools Used &amp; Meeting frequency and purpose</a:t>
            </a:r>
          </a:p>
        </p:txBody>
      </p:sp>
      <p:sp>
        <p:nvSpPr>
          <p:cNvPr id="4" name="Slide Number Placeholder 3"/>
          <p:cNvSpPr>
            <a:spLocks noGrp="1"/>
          </p:cNvSpPr>
          <p:nvPr>
            <p:ph type="sldNum" sz="quarter" idx="5"/>
          </p:nvPr>
        </p:nvSpPr>
        <p:spPr/>
        <p:txBody>
          <a:bodyPr/>
          <a:lstStyle/>
          <a:p>
            <a:fld id="{CBB8CD0B-969B-4D83-8764-27F7B491F738}" type="slidenum">
              <a:rPr lang="en-US" smtClean="0"/>
              <a:t>14</a:t>
            </a:fld>
            <a:endParaRPr lang="en-US"/>
          </a:p>
        </p:txBody>
      </p:sp>
    </p:spTree>
    <p:extLst>
      <p:ext uri="{BB962C8B-B14F-4D97-AF65-F5344CB8AC3E}">
        <p14:creationId xmlns:p14="http://schemas.microsoft.com/office/powerpoint/2010/main" val="15395551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this point Local CRD Leader or Officer follow the bullets on the slides)</a:t>
            </a:r>
          </a:p>
        </p:txBody>
      </p:sp>
      <p:sp>
        <p:nvSpPr>
          <p:cNvPr id="4" name="Slide Number Placeholder 3"/>
          <p:cNvSpPr>
            <a:spLocks noGrp="1"/>
          </p:cNvSpPr>
          <p:nvPr>
            <p:ph type="sldNum" sz="quarter" idx="5"/>
          </p:nvPr>
        </p:nvSpPr>
        <p:spPr/>
        <p:txBody>
          <a:bodyPr/>
          <a:lstStyle/>
          <a:p>
            <a:fld id="{CBB8CD0B-969B-4D83-8764-27F7B491F738}" type="slidenum">
              <a:rPr lang="en-US" smtClean="0"/>
              <a:t>15</a:t>
            </a:fld>
            <a:endParaRPr lang="en-US"/>
          </a:p>
        </p:txBody>
      </p:sp>
    </p:spTree>
    <p:extLst>
      <p:ext uri="{BB962C8B-B14F-4D97-AF65-F5344CB8AC3E}">
        <p14:creationId xmlns:p14="http://schemas.microsoft.com/office/powerpoint/2010/main" val="30379597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this point Local CRD Leader or Officer follow the bullets on the slides)</a:t>
            </a:r>
          </a:p>
        </p:txBody>
      </p:sp>
      <p:sp>
        <p:nvSpPr>
          <p:cNvPr id="4" name="Slide Number Placeholder 3"/>
          <p:cNvSpPr>
            <a:spLocks noGrp="1"/>
          </p:cNvSpPr>
          <p:nvPr>
            <p:ph type="sldNum" sz="quarter" idx="5"/>
          </p:nvPr>
        </p:nvSpPr>
        <p:spPr/>
        <p:txBody>
          <a:bodyPr/>
          <a:lstStyle/>
          <a:p>
            <a:fld id="{CBB8CD0B-969B-4D83-8764-27F7B491F738}" type="slidenum">
              <a:rPr lang="en-US" smtClean="0"/>
              <a:t>16</a:t>
            </a:fld>
            <a:endParaRPr lang="en-US"/>
          </a:p>
        </p:txBody>
      </p:sp>
    </p:spTree>
    <p:extLst>
      <p:ext uri="{BB962C8B-B14F-4D97-AF65-F5344CB8AC3E}">
        <p14:creationId xmlns:p14="http://schemas.microsoft.com/office/powerpoint/2010/main" val="25123300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Local Leadership </a:t>
            </a:r>
          </a:p>
        </p:txBody>
      </p:sp>
      <p:sp>
        <p:nvSpPr>
          <p:cNvPr id="4" name="Slide Number Placeholder 3"/>
          <p:cNvSpPr>
            <a:spLocks noGrp="1"/>
          </p:cNvSpPr>
          <p:nvPr>
            <p:ph type="sldNum" sz="quarter" idx="5"/>
          </p:nvPr>
        </p:nvSpPr>
        <p:spPr/>
        <p:txBody>
          <a:bodyPr/>
          <a:lstStyle/>
          <a:p>
            <a:fld id="{CBB8CD0B-969B-4D83-8764-27F7B491F738}" type="slidenum">
              <a:rPr lang="en-US" smtClean="0"/>
              <a:t>4</a:t>
            </a:fld>
            <a:endParaRPr lang="en-US"/>
          </a:p>
        </p:txBody>
      </p:sp>
    </p:spTree>
    <p:extLst>
      <p:ext uri="{BB962C8B-B14F-4D97-AF65-F5344CB8AC3E}">
        <p14:creationId xmlns:p14="http://schemas.microsoft.com/office/powerpoint/2010/main" val="6639070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Local Leadership touch on important elements of the advisory organization membership development plan.</a:t>
            </a:r>
          </a:p>
        </p:txBody>
      </p:sp>
      <p:sp>
        <p:nvSpPr>
          <p:cNvPr id="4" name="Slide Number Placeholder 3"/>
          <p:cNvSpPr>
            <a:spLocks noGrp="1"/>
          </p:cNvSpPr>
          <p:nvPr>
            <p:ph type="sldNum" sz="quarter" idx="5"/>
          </p:nvPr>
        </p:nvSpPr>
        <p:spPr/>
        <p:txBody>
          <a:bodyPr/>
          <a:lstStyle/>
          <a:p>
            <a:fld id="{CBB8CD0B-969B-4D83-8764-27F7B491F738}" type="slidenum">
              <a:rPr lang="en-US" smtClean="0"/>
              <a:t>5</a:t>
            </a:fld>
            <a:endParaRPr lang="en-US"/>
          </a:p>
        </p:txBody>
      </p:sp>
    </p:spTree>
    <p:extLst>
      <p:ext uri="{BB962C8B-B14F-4D97-AF65-F5344CB8AC3E}">
        <p14:creationId xmlns:p14="http://schemas.microsoft.com/office/powerpoint/2010/main" val="9605814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Local Leadership touch on important elements of the advisory organization membership development plan.</a:t>
            </a:r>
          </a:p>
        </p:txBody>
      </p:sp>
      <p:sp>
        <p:nvSpPr>
          <p:cNvPr id="4" name="Slide Number Placeholder 3"/>
          <p:cNvSpPr>
            <a:spLocks noGrp="1"/>
          </p:cNvSpPr>
          <p:nvPr>
            <p:ph type="sldNum" sz="quarter" idx="5"/>
          </p:nvPr>
        </p:nvSpPr>
        <p:spPr/>
        <p:txBody>
          <a:bodyPr/>
          <a:lstStyle/>
          <a:p>
            <a:fld id="{CBB8CD0B-969B-4D83-8764-27F7B491F738}" type="slidenum">
              <a:rPr lang="en-US" smtClean="0"/>
              <a:t>6</a:t>
            </a:fld>
            <a:endParaRPr lang="en-US"/>
          </a:p>
        </p:txBody>
      </p:sp>
    </p:spTree>
    <p:extLst>
      <p:ext uri="{BB962C8B-B14F-4D97-AF65-F5344CB8AC3E}">
        <p14:creationId xmlns:p14="http://schemas.microsoft.com/office/powerpoint/2010/main" val="36428399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Local Volunteer Leadership share the purpose of the plan</a:t>
            </a:r>
          </a:p>
        </p:txBody>
      </p:sp>
      <p:sp>
        <p:nvSpPr>
          <p:cNvPr id="4" name="Slide Number Placeholder 3"/>
          <p:cNvSpPr>
            <a:spLocks noGrp="1"/>
          </p:cNvSpPr>
          <p:nvPr>
            <p:ph type="sldNum" sz="quarter" idx="5"/>
          </p:nvPr>
        </p:nvSpPr>
        <p:spPr/>
        <p:txBody>
          <a:bodyPr/>
          <a:lstStyle/>
          <a:p>
            <a:fld id="{CBB8CD0B-969B-4D83-8764-27F7B491F738}" type="slidenum">
              <a:rPr lang="en-US" smtClean="0"/>
              <a:t>7</a:t>
            </a:fld>
            <a:endParaRPr lang="en-US"/>
          </a:p>
        </p:txBody>
      </p:sp>
    </p:spTree>
    <p:extLst>
      <p:ext uri="{BB962C8B-B14F-4D97-AF65-F5344CB8AC3E}">
        <p14:creationId xmlns:p14="http://schemas.microsoft.com/office/powerpoint/2010/main" val="10981467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Local CRD Leader share primary objectives from the functional perspective of the organization </a:t>
            </a:r>
          </a:p>
        </p:txBody>
      </p:sp>
      <p:sp>
        <p:nvSpPr>
          <p:cNvPr id="4" name="Slide Number Placeholder 3"/>
          <p:cNvSpPr>
            <a:spLocks noGrp="1"/>
          </p:cNvSpPr>
          <p:nvPr>
            <p:ph type="sldNum" sz="quarter" idx="5"/>
          </p:nvPr>
        </p:nvSpPr>
        <p:spPr/>
        <p:txBody>
          <a:bodyPr/>
          <a:lstStyle/>
          <a:p>
            <a:fld id="{CBB8CD0B-969B-4D83-8764-27F7B491F738}" type="slidenum">
              <a:rPr lang="en-US" smtClean="0"/>
              <a:t>8</a:t>
            </a:fld>
            <a:endParaRPr lang="en-US"/>
          </a:p>
        </p:txBody>
      </p:sp>
    </p:spTree>
    <p:extLst>
      <p:ext uri="{BB962C8B-B14F-4D97-AF65-F5344CB8AC3E}">
        <p14:creationId xmlns:p14="http://schemas.microsoft.com/office/powerpoint/2010/main" val="36394318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Local CRD Leader discuss the review and assessment process-briefly</a:t>
            </a:r>
          </a:p>
          <a:p>
            <a:endParaRPr lang="en-US" dirty="0"/>
          </a:p>
        </p:txBody>
      </p:sp>
      <p:sp>
        <p:nvSpPr>
          <p:cNvPr id="4" name="Slide Number Placeholder 3"/>
          <p:cNvSpPr>
            <a:spLocks noGrp="1"/>
          </p:cNvSpPr>
          <p:nvPr>
            <p:ph type="sldNum" sz="quarter" idx="5"/>
          </p:nvPr>
        </p:nvSpPr>
        <p:spPr/>
        <p:txBody>
          <a:bodyPr/>
          <a:lstStyle/>
          <a:p>
            <a:fld id="{CBB8CD0B-969B-4D83-8764-27F7B491F738}" type="slidenum">
              <a:rPr lang="en-US" smtClean="0"/>
              <a:t>9</a:t>
            </a:fld>
            <a:endParaRPr lang="en-US"/>
          </a:p>
        </p:txBody>
      </p:sp>
    </p:spTree>
    <p:extLst>
      <p:ext uri="{BB962C8B-B14F-4D97-AF65-F5344CB8AC3E}">
        <p14:creationId xmlns:p14="http://schemas.microsoft.com/office/powerpoint/2010/main" val="32165329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Local Volunteer Leadership share the importance of the engagement period: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should be part of all advisory organization members “things to do”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is a year around activity for members; to introduce new people to The Army and the advisory group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Attending meetings and activities allows the prospect to identify their passion space for what we do</a:t>
            </a:r>
          </a:p>
          <a:p>
            <a:endParaRPr lang="en-US" dirty="0"/>
          </a:p>
        </p:txBody>
      </p:sp>
      <p:sp>
        <p:nvSpPr>
          <p:cNvPr id="4" name="Slide Number Placeholder 3"/>
          <p:cNvSpPr>
            <a:spLocks noGrp="1"/>
          </p:cNvSpPr>
          <p:nvPr>
            <p:ph type="sldNum" sz="quarter" idx="5"/>
          </p:nvPr>
        </p:nvSpPr>
        <p:spPr/>
        <p:txBody>
          <a:bodyPr/>
          <a:lstStyle/>
          <a:p>
            <a:fld id="{CBB8CD0B-969B-4D83-8764-27F7B491F738}" type="slidenum">
              <a:rPr lang="en-US" smtClean="0"/>
              <a:t>10</a:t>
            </a:fld>
            <a:endParaRPr lang="en-US"/>
          </a:p>
        </p:txBody>
      </p:sp>
    </p:spTree>
    <p:extLst>
      <p:ext uri="{BB962C8B-B14F-4D97-AF65-F5344CB8AC3E}">
        <p14:creationId xmlns:p14="http://schemas.microsoft.com/office/powerpoint/2010/main" val="35949866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Local CRD Leader share the importance of the onboarding process to preparing the volunteer to engage and eventually lead in some capacity</a:t>
            </a:r>
          </a:p>
        </p:txBody>
      </p:sp>
      <p:sp>
        <p:nvSpPr>
          <p:cNvPr id="4" name="Slide Number Placeholder 3"/>
          <p:cNvSpPr>
            <a:spLocks noGrp="1"/>
          </p:cNvSpPr>
          <p:nvPr>
            <p:ph type="sldNum" sz="quarter" idx="5"/>
          </p:nvPr>
        </p:nvSpPr>
        <p:spPr/>
        <p:txBody>
          <a:bodyPr/>
          <a:lstStyle/>
          <a:p>
            <a:fld id="{CBB8CD0B-969B-4D83-8764-27F7B491F738}" type="slidenum">
              <a:rPr lang="en-US" smtClean="0"/>
              <a:t>11</a:t>
            </a:fld>
            <a:endParaRPr lang="en-US"/>
          </a:p>
        </p:txBody>
      </p:sp>
    </p:spTree>
    <p:extLst>
      <p:ext uri="{BB962C8B-B14F-4D97-AF65-F5344CB8AC3E}">
        <p14:creationId xmlns:p14="http://schemas.microsoft.com/office/powerpoint/2010/main" val="378307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16206-74FF-786D-D3B2-E109E5241C2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BDE3118-7AF1-226F-31BA-FF7EF7593C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9261F00-8169-33D1-7CF6-C5EAADCC52AE}"/>
              </a:ext>
            </a:extLst>
          </p:cNvPr>
          <p:cNvSpPr>
            <a:spLocks noGrp="1"/>
          </p:cNvSpPr>
          <p:nvPr>
            <p:ph type="dt" sz="half" idx="10"/>
          </p:nvPr>
        </p:nvSpPr>
        <p:spPr/>
        <p:txBody>
          <a:bodyPr/>
          <a:lstStyle/>
          <a:p>
            <a:fld id="{C19E6FE5-6FE6-4CED-B6A9-6F62DCF064B2}" type="datetimeFigureOut">
              <a:rPr lang="en-US" smtClean="0"/>
              <a:t>9/5/2022</a:t>
            </a:fld>
            <a:endParaRPr lang="en-US"/>
          </a:p>
        </p:txBody>
      </p:sp>
      <p:sp>
        <p:nvSpPr>
          <p:cNvPr id="5" name="Footer Placeholder 4">
            <a:extLst>
              <a:ext uri="{FF2B5EF4-FFF2-40B4-BE49-F238E27FC236}">
                <a16:creationId xmlns:a16="http://schemas.microsoft.com/office/drawing/2014/main" id="{E517C65D-9BB4-32A6-0893-21EBA7845F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8BA918-E8D0-6D61-E2D8-C0D576DCBCFD}"/>
              </a:ext>
            </a:extLst>
          </p:cNvPr>
          <p:cNvSpPr>
            <a:spLocks noGrp="1"/>
          </p:cNvSpPr>
          <p:nvPr>
            <p:ph type="sldNum" sz="quarter" idx="12"/>
          </p:nvPr>
        </p:nvSpPr>
        <p:spPr/>
        <p:txBody>
          <a:bodyPr/>
          <a:lstStyle/>
          <a:p>
            <a:fld id="{D7D48FDA-2281-45DB-9A7B-C293C5C05907}" type="slidenum">
              <a:rPr lang="en-US" smtClean="0"/>
              <a:t>‹#›</a:t>
            </a:fld>
            <a:endParaRPr lang="en-US"/>
          </a:p>
        </p:txBody>
      </p:sp>
    </p:spTree>
    <p:extLst>
      <p:ext uri="{BB962C8B-B14F-4D97-AF65-F5344CB8AC3E}">
        <p14:creationId xmlns:p14="http://schemas.microsoft.com/office/powerpoint/2010/main" val="3560874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69088-CD9D-2221-16D0-49868822451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7505C61-DB9A-97B1-FD07-9B84F6AB0C3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273FDA-EF30-4120-1069-1D0A32C2C25E}"/>
              </a:ext>
            </a:extLst>
          </p:cNvPr>
          <p:cNvSpPr>
            <a:spLocks noGrp="1"/>
          </p:cNvSpPr>
          <p:nvPr>
            <p:ph type="dt" sz="half" idx="10"/>
          </p:nvPr>
        </p:nvSpPr>
        <p:spPr/>
        <p:txBody>
          <a:bodyPr/>
          <a:lstStyle/>
          <a:p>
            <a:fld id="{C19E6FE5-6FE6-4CED-B6A9-6F62DCF064B2}" type="datetimeFigureOut">
              <a:rPr lang="en-US" smtClean="0"/>
              <a:t>9/5/2022</a:t>
            </a:fld>
            <a:endParaRPr lang="en-US"/>
          </a:p>
        </p:txBody>
      </p:sp>
      <p:sp>
        <p:nvSpPr>
          <p:cNvPr id="5" name="Footer Placeholder 4">
            <a:extLst>
              <a:ext uri="{FF2B5EF4-FFF2-40B4-BE49-F238E27FC236}">
                <a16:creationId xmlns:a16="http://schemas.microsoft.com/office/drawing/2014/main" id="{8D579F7C-AB21-1227-DB24-D52A9060EC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42B88E-8DAA-04A8-F63A-04DE0AB6D847}"/>
              </a:ext>
            </a:extLst>
          </p:cNvPr>
          <p:cNvSpPr>
            <a:spLocks noGrp="1"/>
          </p:cNvSpPr>
          <p:nvPr>
            <p:ph type="sldNum" sz="quarter" idx="12"/>
          </p:nvPr>
        </p:nvSpPr>
        <p:spPr/>
        <p:txBody>
          <a:bodyPr/>
          <a:lstStyle/>
          <a:p>
            <a:fld id="{D7D48FDA-2281-45DB-9A7B-C293C5C05907}" type="slidenum">
              <a:rPr lang="en-US" smtClean="0"/>
              <a:t>‹#›</a:t>
            </a:fld>
            <a:endParaRPr lang="en-US"/>
          </a:p>
        </p:txBody>
      </p:sp>
    </p:spTree>
    <p:extLst>
      <p:ext uri="{BB962C8B-B14F-4D97-AF65-F5344CB8AC3E}">
        <p14:creationId xmlns:p14="http://schemas.microsoft.com/office/powerpoint/2010/main" val="24911839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799177B-2111-B12D-D3E5-C41990A6E6B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E57FB96-75B6-FB0F-8AB0-DC14A08571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B3A12C-0351-752D-3C11-6A502398D7A3}"/>
              </a:ext>
            </a:extLst>
          </p:cNvPr>
          <p:cNvSpPr>
            <a:spLocks noGrp="1"/>
          </p:cNvSpPr>
          <p:nvPr>
            <p:ph type="dt" sz="half" idx="10"/>
          </p:nvPr>
        </p:nvSpPr>
        <p:spPr/>
        <p:txBody>
          <a:bodyPr/>
          <a:lstStyle/>
          <a:p>
            <a:fld id="{C19E6FE5-6FE6-4CED-B6A9-6F62DCF064B2}" type="datetimeFigureOut">
              <a:rPr lang="en-US" smtClean="0"/>
              <a:t>9/5/2022</a:t>
            </a:fld>
            <a:endParaRPr lang="en-US"/>
          </a:p>
        </p:txBody>
      </p:sp>
      <p:sp>
        <p:nvSpPr>
          <p:cNvPr id="5" name="Footer Placeholder 4">
            <a:extLst>
              <a:ext uri="{FF2B5EF4-FFF2-40B4-BE49-F238E27FC236}">
                <a16:creationId xmlns:a16="http://schemas.microsoft.com/office/drawing/2014/main" id="{7FA7B676-C7CE-E9AC-3522-B9146B777C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549129-D3EB-31D9-59A6-553AA562ED49}"/>
              </a:ext>
            </a:extLst>
          </p:cNvPr>
          <p:cNvSpPr>
            <a:spLocks noGrp="1"/>
          </p:cNvSpPr>
          <p:nvPr>
            <p:ph type="sldNum" sz="quarter" idx="12"/>
          </p:nvPr>
        </p:nvSpPr>
        <p:spPr/>
        <p:txBody>
          <a:bodyPr/>
          <a:lstStyle/>
          <a:p>
            <a:fld id="{D7D48FDA-2281-45DB-9A7B-C293C5C05907}" type="slidenum">
              <a:rPr lang="en-US" smtClean="0"/>
              <a:t>‹#›</a:t>
            </a:fld>
            <a:endParaRPr lang="en-US"/>
          </a:p>
        </p:txBody>
      </p:sp>
    </p:spTree>
    <p:extLst>
      <p:ext uri="{BB962C8B-B14F-4D97-AF65-F5344CB8AC3E}">
        <p14:creationId xmlns:p14="http://schemas.microsoft.com/office/powerpoint/2010/main" val="229461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441278-A251-FE48-F8D1-627BD3A30A1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44AD9D-242A-E7C0-AEF6-DA5B851C75A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F3BE48-9814-1F35-D07B-7083A16034DB}"/>
              </a:ext>
            </a:extLst>
          </p:cNvPr>
          <p:cNvSpPr>
            <a:spLocks noGrp="1"/>
          </p:cNvSpPr>
          <p:nvPr>
            <p:ph type="dt" sz="half" idx="10"/>
          </p:nvPr>
        </p:nvSpPr>
        <p:spPr/>
        <p:txBody>
          <a:bodyPr/>
          <a:lstStyle/>
          <a:p>
            <a:fld id="{C19E6FE5-6FE6-4CED-B6A9-6F62DCF064B2}" type="datetimeFigureOut">
              <a:rPr lang="en-US" smtClean="0"/>
              <a:t>9/5/2022</a:t>
            </a:fld>
            <a:endParaRPr lang="en-US"/>
          </a:p>
        </p:txBody>
      </p:sp>
      <p:sp>
        <p:nvSpPr>
          <p:cNvPr id="5" name="Footer Placeholder 4">
            <a:extLst>
              <a:ext uri="{FF2B5EF4-FFF2-40B4-BE49-F238E27FC236}">
                <a16:creationId xmlns:a16="http://schemas.microsoft.com/office/drawing/2014/main" id="{271D7B88-007C-7108-C2F9-E85ACB68D4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D342C5-387B-0049-5350-7CB50C681241}"/>
              </a:ext>
            </a:extLst>
          </p:cNvPr>
          <p:cNvSpPr>
            <a:spLocks noGrp="1"/>
          </p:cNvSpPr>
          <p:nvPr>
            <p:ph type="sldNum" sz="quarter" idx="12"/>
          </p:nvPr>
        </p:nvSpPr>
        <p:spPr/>
        <p:txBody>
          <a:bodyPr/>
          <a:lstStyle/>
          <a:p>
            <a:fld id="{D7D48FDA-2281-45DB-9A7B-C293C5C05907}" type="slidenum">
              <a:rPr lang="en-US" smtClean="0"/>
              <a:t>‹#›</a:t>
            </a:fld>
            <a:endParaRPr lang="en-US"/>
          </a:p>
        </p:txBody>
      </p:sp>
    </p:spTree>
    <p:extLst>
      <p:ext uri="{BB962C8B-B14F-4D97-AF65-F5344CB8AC3E}">
        <p14:creationId xmlns:p14="http://schemas.microsoft.com/office/powerpoint/2010/main" val="5787395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3CA9B-7B18-BDFE-546C-00BFAC4DD5A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267E758-0E6B-5B08-51D4-D43537C657D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1698449-DB89-C409-5069-4FAD0C648429}"/>
              </a:ext>
            </a:extLst>
          </p:cNvPr>
          <p:cNvSpPr>
            <a:spLocks noGrp="1"/>
          </p:cNvSpPr>
          <p:nvPr>
            <p:ph type="dt" sz="half" idx="10"/>
          </p:nvPr>
        </p:nvSpPr>
        <p:spPr/>
        <p:txBody>
          <a:bodyPr/>
          <a:lstStyle/>
          <a:p>
            <a:fld id="{C19E6FE5-6FE6-4CED-B6A9-6F62DCF064B2}" type="datetimeFigureOut">
              <a:rPr lang="en-US" smtClean="0"/>
              <a:t>9/5/2022</a:t>
            </a:fld>
            <a:endParaRPr lang="en-US"/>
          </a:p>
        </p:txBody>
      </p:sp>
      <p:sp>
        <p:nvSpPr>
          <p:cNvPr id="5" name="Footer Placeholder 4">
            <a:extLst>
              <a:ext uri="{FF2B5EF4-FFF2-40B4-BE49-F238E27FC236}">
                <a16:creationId xmlns:a16="http://schemas.microsoft.com/office/drawing/2014/main" id="{310BA99F-DE84-E6E2-5B9F-2BAB2EF7F6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CE52BC-310D-E551-7928-288E8F7C7475}"/>
              </a:ext>
            </a:extLst>
          </p:cNvPr>
          <p:cNvSpPr>
            <a:spLocks noGrp="1"/>
          </p:cNvSpPr>
          <p:nvPr>
            <p:ph type="sldNum" sz="quarter" idx="12"/>
          </p:nvPr>
        </p:nvSpPr>
        <p:spPr/>
        <p:txBody>
          <a:bodyPr/>
          <a:lstStyle/>
          <a:p>
            <a:fld id="{D7D48FDA-2281-45DB-9A7B-C293C5C05907}" type="slidenum">
              <a:rPr lang="en-US" smtClean="0"/>
              <a:t>‹#›</a:t>
            </a:fld>
            <a:endParaRPr lang="en-US"/>
          </a:p>
        </p:txBody>
      </p:sp>
    </p:spTree>
    <p:extLst>
      <p:ext uri="{BB962C8B-B14F-4D97-AF65-F5344CB8AC3E}">
        <p14:creationId xmlns:p14="http://schemas.microsoft.com/office/powerpoint/2010/main" val="2885751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AD56F-4BD2-3DB8-2E10-54E3D582F44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308E59-4010-2573-0BAD-6C4590A380E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5FEAD8D-7B74-540F-CD2B-7EE90D077B3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7E83F52-487A-4E93-B094-6723B9F317C0}"/>
              </a:ext>
            </a:extLst>
          </p:cNvPr>
          <p:cNvSpPr>
            <a:spLocks noGrp="1"/>
          </p:cNvSpPr>
          <p:nvPr>
            <p:ph type="dt" sz="half" idx="10"/>
          </p:nvPr>
        </p:nvSpPr>
        <p:spPr/>
        <p:txBody>
          <a:bodyPr/>
          <a:lstStyle/>
          <a:p>
            <a:fld id="{C19E6FE5-6FE6-4CED-B6A9-6F62DCF064B2}" type="datetimeFigureOut">
              <a:rPr lang="en-US" smtClean="0"/>
              <a:t>9/5/2022</a:t>
            </a:fld>
            <a:endParaRPr lang="en-US"/>
          </a:p>
        </p:txBody>
      </p:sp>
      <p:sp>
        <p:nvSpPr>
          <p:cNvPr id="6" name="Footer Placeholder 5">
            <a:extLst>
              <a:ext uri="{FF2B5EF4-FFF2-40B4-BE49-F238E27FC236}">
                <a16:creationId xmlns:a16="http://schemas.microsoft.com/office/drawing/2014/main" id="{8199E44A-FE80-19BE-51AE-6F534F4D663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746B8C-FCA5-3727-3C1D-78496BB737DB}"/>
              </a:ext>
            </a:extLst>
          </p:cNvPr>
          <p:cNvSpPr>
            <a:spLocks noGrp="1"/>
          </p:cNvSpPr>
          <p:nvPr>
            <p:ph type="sldNum" sz="quarter" idx="12"/>
          </p:nvPr>
        </p:nvSpPr>
        <p:spPr/>
        <p:txBody>
          <a:bodyPr/>
          <a:lstStyle/>
          <a:p>
            <a:fld id="{D7D48FDA-2281-45DB-9A7B-C293C5C05907}" type="slidenum">
              <a:rPr lang="en-US" smtClean="0"/>
              <a:t>‹#›</a:t>
            </a:fld>
            <a:endParaRPr lang="en-US"/>
          </a:p>
        </p:txBody>
      </p:sp>
    </p:spTree>
    <p:extLst>
      <p:ext uri="{BB962C8B-B14F-4D97-AF65-F5344CB8AC3E}">
        <p14:creationId xmlns:p14="http://schemas.microsoft.com/office/powerpoint/2010/main" val="1260375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20E1EB-09DF-7E1C-05F7-D6C1CD7612D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C37EE8E-394F-65DF-B599-77B554D4D4E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D255A63-EE55-72D0-AE4F-7E2EF2BAA2B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E67F2DC-C4D7-B947-6913-C476BCD663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1A9A961-D886-BBF3-59C6-8F300FADAE3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52DC13E-55DE-34BC-76B3-90EE9EDF8D20}"/>
              </a:ext>
            </a:extLst>
          </p:cNvPr>
          <p:cNvSpPr>
            <a:spLocks noGrp="1"/>
          </p:cNvSpPr>
          <p:nvPr>
            <p:ph type="dt" sz="half" idx="10"/>
          </p:nvPr>
        </p:nvSpPr>
        <p:spPr/>
        <p:txBody>
          <a:bodyPr/>
          <a:lstStyle/>
          <a:p>
            <a:fld id="{C19E6FE5-6FE6-4CED-B6A9-6F62DCF064B2}" type="datetimeFigureOut">
              <a:rPr lang="en-US" smtClean="0"/>
              <a:t>9/5/2022</a:t>
            </a:fld>
            <a:endParaRPr lang="en-US"/>
          </a:p>
        </p:txBody>
      </p:sp>
      <p:sp>
        <p:nvSpPr>
          <p:cNvPr id="8" name="Footer Placeholder 7">
            <a:extLst>
              <a:ext uri="{FF2B5EF4-FFF2-40B4-BE49-F238E27FC236}">
                <a16:creationId xmlns:a16="http://schemas.microsoft.com/office/drawing/2014/main" id="{7F45897E-7227-C312-1EB2-993F2EB7189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2101B63-C01E-321A-1C88-CDC874441EE3}"/>
              </a:ext>
            </a:extLst>
          </p:cNvPr>
          <p:cNvSpPr>
            <a:spLocks noGrp="1"/>
          </p:cNvSpPr>
          <p:nvPr>
            <p:ph type="sldNum" sz="quarter" idx="12"/>
          </p:nvPr>
        </p:nvSpPr>
        <p:spPr/>
        <p:txBody>
          <a:bodyPr/>
          <a:lstStyle/>
          <a:p>
            <a:fld id="{D7D48FDA-2281-45DB-9A7B-C293C5C05907}" type="slidenum">
              <a:rPr lang="en-US" smtClean="0"/>
              <a:t>‹#›</a:t>
            </a:fld>
            <a:endParaRPr lang="en-US"/>
          </a:p>
        </p:txBody>
      </p:sp>
    </p:spTree>
    <p:extLst>
      <p:ext uri="{BB962C8B-B14F-4D97-AF65-F5344CB8AC3E}">
        <p14:creationId xmlns:p14="http://schemas.microsoft.com/office/powerpoint/2010/main" val="1110883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95A291-8965-9C40-B042-1E8EEA88E6B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B789479-74F7-D161-4967-DA47F3648B03}"/>
              </a:ext>
            </a:extLst>
          </p:cNvPr>
          <p:cNvSpPr>
            <a:spLocks noGrp="1"/>
          </p:cNvSpPr>
          <p:nvPr>
            <p:ph type="dt" sz="half" idx="10"/>
          </p:nvPr>
        </p:nvSpPr>
        <p:spPr/>
        <p:txBody>
          <a:bodyPr/>
          <a:lstStyle/>
          <a:p>
            <a:fld id="{C19E6FE5-6FE6-4CED-B6A9-6F62DCF064B2}" type="datetimeFigureOut">
              <a:rPr lang="en-US" smtClean="0"/>
              <a:t>9/5/2022</a:t>
            </a:fld>
            <a:endParaRPr lang="en-US"/>
          </a:p>
        </p:txBody>
      </p:sp>
      <p:sp>
        <p:nvSpPr>
          <p:cNvPr id="4" name="Footer Placeholder 3">
            <a:extLst>
              <a:ext uri="{FF2B5EF4-FFF2-40B4-BE49-F238E27FC236}">
                <a16:creationId xmlns:a16="http://schemas.microsoft.com/office/drawing/2014/main" id="{3C68A135-18E6-6D97-7C35-55DA12AB59A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8E0429D-0FEA-C858-50D9-CEB838F12176}"/>
              </a:ext>
            </a:extLst>
          </p:cNvPr>
          <p:cNvSpPr>
            <a:spLocks noGrp="1"/>
          </p:cNvSpPr>
          <p:nvPr>
            <p:ph type="sldNum" sz="quarter" idx="12"/>
          </p:nvPr>
        </p:nvSpPr>
        <p:spPr/>
        <p:txBody>
          <a:bodyPr/>
          <a:lstStyle/>
          <a:p>
            <a:fld id="{D7D48FDA-2281-45DB-9A7B-C293C5C05907}" type="slidenum">
              <a:rPr lang="en-US" smtClean="0"/>
              <a:t>‹#›</a:t>
            </a:fld>
            <a:endParaRPr lang="en-US"/>
          </a:p>
        </p:txBody>
      </p:sp>
    </p:spTree>
    <p:extLst>
      <p:ext uri="{BB962C8B-B14F-4D97-AF65-F5344CB8AC3E}">
        <p14:creationId xmlns:p14="http://schemas.microsoft.com/office/powerpoint/2010/main" val="1279303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6062B88-C3BA-7191-4AE3-D0192292F79A}"/>
              </a:ext>
            </a:extLst>
          </p:cNvPr>
          <p:cNvSpPr>
            <a:spLocks noGrp="1"/>
          </p:cNvSpPr>
          <p:nvPr>
            <p:ph type="dt" sz="half" idx="10"/>
          </p:nvPr>
        </p:nvSpPr>
        <p:spPr/>
        <p:txBody>
          <a:bodyPr/>
          <a:lstStyle/>
          <a:p>
            <a:fld id="{C19E6FE5-6FE6-4CED-B6A9-6F62DCF064B2}" type="datetimeFigureOut">
              <a:rPr lang="en-US" smtClean="0"/>
              <a:t>9/5/2022</a:t>
            </a:fld>
            <a:endParaRPr lang="en-US"/>
          </a:p>
        </p:txBody>
      </p:sp>
      <p:sp>
        <p:nvSpPr>
          <p:cNvPr id="3" name="Footer Placeholder 2">
            <a:extLst>
              <a:ext uri="{FF2B5EF4-FFF2-40B4-BE49-F238E27FC236}">
                <a16:creationId xmlns:a16="http://schemas.microsoft.com/office/drawing/2014/main" id="{B4B466D9-A558-F9C2-E9FF-838D9A0E467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5134B6D-137D-B1F4-99F0-0A0C095364FF}"/>
              </a:ext>
            </a:extLst>
          </p:cNvPr>
          <p:cNvSpPr>
            <a:spLocks noGrp="1"/>
          </p:cNvSpPr>
          <p:nvPr>
            <p:ph type="sldNum" sz="quarter" idx="12"/>
          </p:nvPr>
        </p:nvSpPr>
        <p:spPr/>
        <p:txBody>
          <a:bodyPr/>
          <a:lstStyle/>
          <a:p>
            <a:fld id="{D7D48FDA-2281-45DB-9A7B-C293C5C05907}" type="slidenum">
              <a:rPr lang="en-US" smtClean="0"/>
              <a:t>‹#›</a:t>
            </a:fld>
            <a:endParaRPr lang="en-US"/>
          </a:p>
        </p:txBody>
      </p:sp>
    </p:spTree>
    <p:extLst>
      <p:ext uri="{BB962C8B-B14F-4D97-AF65-F5344CB8AC3E}">
        <p14:creationId xmlns:p14="http://schemas.microsoft.com/office/powerpoint/2010/main" val="22162947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26A88-D1E6-6A40-375B-5891B7704DE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EFDD905-E8FE-9C6F-83F3-7FB96C31BE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4FDD353-2D00-03F2-FA57-09D122EC2F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46ECF45-38CC-5477-424B-4B57CEFA3E4A}"/>
              </a:ext>
            </a:extLst>
          </p:cNvPr>
          <p:cNvSpPr>
            <a:spLocks noGrp="1"/>
          </p:cNvSpPr>
          <p:nvPr>
            <p:ph type="dt" sz="half" idx="10"/>
          </p:nvPr>
        </p:nvSpPr>
        <p:spPr/>
        <p:txBody>
          <a:bodyPr/>
          <a:lstStyle/>
          <a:p>
            <a:fld id="{C19E6FE5-6FE6-4CED-B6A9-6F62DCF064B2}" type="datetimeFigureOut">
              <a:rPr lang="en-US" smtClean="0"/>
              <a:t>9/5/2022</a:t>
            </a:fld>
            <a:endParaRPr lang="en-US"/>
          </a:p>
        </p:txBody>
      </p:sp>
      <p:sp>
        <p:nvSpPr>
          <p:cNvPr id="6" name="Footer Placeholder 5">
            <a:extLst>
              <a:ext uri="{FF2B5EF4-FFF2-40B4-BE49-F238E27FC236}">
                <a16:creationId xmlns:a16="http://schemas.microsoft.com/office/drawing/2014/main" id="{1F056E54-23DD-2248-5109-DF4936168A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60EDED-11CA-5DC2-C2CF-825633025E8C}"/>
              </a:ext>
            </a:extLst>
          </p:cNvPr>
          <p:cNvSpPr>
            <a:spLocks noGrp="1"/>
          </p:cNvSpPr>
          <p:nvPr>
            <p:ph type="sldNum" sz="quarter" idx="12"/>
          </p:nvPr>
        </p:nvSpPr>
        <p:spPr/>
        <p:txBody>
          <a:bodyPr/>
          <a:lstStyle/>
          <a:p>
            <a:fld id="{D7D48FDA-2281-45DB-9A7B-C293C5C05907}" type="slidenum">
              <a:rPr lang="en-US" smtClean="0"/>
              <a:t>‹#›</a:t>
            </a:fld>
            <a:endParaRPr lang="en-US"/>
          </a:p>
        </p:txBody>
      </p:sp>
    </p:spTree>
    <p:extLst>
      <p:ext uri="{BB962C8B-B14F-4D97-AF65-F5344CB8AC3E}">
        <p14:creationId xmlns:p14="http://schemas.microsoft.com/office/powerpoint/2010/main" val="3230610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A0590-BCC6-700B-4356-4D8A49C86D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42B187E-879C-6A5B-19F3-A443A44DA7B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D80484C-96A7-8ED7-F6AF-E09C453E8D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048028-F1AB-F195-A389-687A243335E5}"/>
              </a:ext>
            </a:extLst>
          </p:cNvPr>
          <p:cNvSpPr>
            <a:spLocks noGrp="1"/>
          </p:cNvSpPr>
          <p:nvPr>
            <p:ph type="dt" sz="half" idx="10"/>
          </p:nvPr>
        </p:nvSpPr>
        <p:spPr/>
        <p:txBody>
          <a:bodyPr/>
          <a:lstStyle/>
          <a:p>
            <a:fld id="{C19E6FE5-6FE6-4CED-B6A9-6F62DCF064B2}" type="datetimeFigureOut">
              <a:rPr lang="en-US" smtClean="0"/>
              <a:t>9/5/2022</a:t>
            </a:fld>
            <a:endParaRPr lang="en-US"/>
          </a:p>
        </p:txBody>
      </p:sp>
      <p:sp>
        <p:nvSpPr>
          <p:cNvPr id="6" name="Footer Placeholder 5">
            <a:extLst>
              <a:ext uri="{FF2B5EF4-FFF2-40B4-BE49-F238E27FC236}">
                <a16:creationId xmlns:a16="http://schemas.microsoft.com/office/drawing/2014/main" id="{62C45EB4-65CB-2263-3EF8-9FDC2253342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238FF3E-4F4F-9469-DED9-0A6C11119C08}"/>
              </a:ext>
            </a:extLst>
          </p:cNvPr>
          <p:cNvSpPr>
            <a:spLocks noGrp="1"/>
          </p:cNvSpPr>
          <p:nvPr>
            <p:ph type="sldNum" sz="quarter" idx="12"/>
          </p:nvPr>
        </p:nvSpPr>
        <p:spPr/>
        <p:txBody>
          <a:bodyPr/>
          <a:lstStyle/>
          <a:p>
            <a:fld id="{D7D48FDA-2281-45DB-9A7B-C293C5C05907}" type="slidenum">
              <a:rPr lang="en-US" smtClean="0"/>
              <a:t>‹#›</a:t>
            </a:fld>
            <a:endParaRPr lang="en-US"/>
          </a:p>
        </p:txBody>
      </p:sp>
    </p:spTree>
    <p:extLst>
      <p:ext uri="{BB962C8B-B14F-4D97-AF65-F5344CB8AC3E}">
        <p14:creationId xmlns:p14="http://schemas.microsoft.com/office/powerpoint/2010/main" val="25107256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8BA7750-A902-BF34-184F-0AE31A7530B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88841A8-D433-3C32-7F6A-F28E5F7CB7D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D35BBD-7C01-E419-8FA6-F64422489A6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9E6FE5-6FE6-4CED-B6A9-6F62DCF064B2}" type="datetimeFigureOut">
              <a:rPr lang="en-US" smtClean="0"/>
              <a:t>9/5/2022</a:t>
            </a:fld>
            <a:endParaRPr lang="en-US"/>
          </a:p>
        </p:txBody>
      </p:sp>
      <p:sp>
        <p:nvSpPr>
          <p:cNvPr id="5" name="Footer Placeholder 4">
            <a:extLst>
              <a:ext uri="{FF2B5EF4-FFF2-40B4-BE49-F238E27FC236}">
                <a16:creationId xmlns:a16="http://schemas.microsoft.com/office/drawing/2014/main" id="{D6FECEE6-FA45-BF19-7311-28CD90FE5C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500BDC5-FD53-36FD-D56A-EDCF64E0137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D48FDA-2281-45DB-9A7B-C293C5C05907}" type="slidenum">
              <a:rPr lang="en-US" smtClean="0"/>
              <a:t>‹#›</a:t>
            </a:fld>
            <a:endParaRPr lang="en-US"/>
          </a:p>
        </p:txBody>
      </p:sp>
    </p:spTree>
    <p:extLst>
      <p:ext uri="{BB962C8B-B14F-4D97-AF65-F5344CB8AC3E}">
        <p14:creationId xmlns:p14="http://schemas.microsoft.com/office/powerpoint/2010/main" val="24371151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forms.office.com/r/1n1RBx19wp"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forms.office.com/r/hVZhPEaTq0"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forms.office.com/pages/designpagev2.aspx?lang=en-US&amp;origin=OfficeDotCom&amp;route=Start&amp;sessionid=01373650-a68a-4143-96e5-94d52b31436c&amp;subpage=design&amp;id=LgXkTgFXvkeu4y8fuNxdY1MXigRfBAtCgTiugD4GzDZUMUlUWFdXN1ZMUFM0VjhQODY3Ulg5OTk1RS4u&amp;analysis=true"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nterfaz de usuario gráfica, Sitio web&#10;&#10;Descripción generada automáticamente">
            <a:extLst>
              <a:ext uri="{FF2B5EF4-FFF2-40B4-BE49-F238E27FC236}">
                <a16:creationId xmlns:a16="http://schemas.microsoft.com/office/drawing/2014/main" id="{200BEF2E-C950-6E66-28B2-B82A9C930C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706828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nterfaz de usuario gráfica, Aplicación&#10;&#10;Descripción generada automáticamente">
            <a:extLst>
              <a:ext uri="{FF2B5EF4-FFF2-40B4-BE49-F238E27FC236}">
                <a16:creationId xmlns:a16="http://schemas.microsoft.com/office/drawing/2014/main" id="{8FB559D5-FAAF-EA21-21AD-1254FF9163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948"/>
            <a:ext cx="12192000" cy="6852052"/>
          </a:xfrm>
          <a:prstGeom prst="rect">
            <a:avLst/>
          </a:prstGeom>
        </p:spPr>
      </p:pic>
      <p:sp>
        <p:nvSpPr>
          <p:cNvPr id="2" name="Title 1">
            <a:extLst>
              <a:ext uri="{FF2B5EF4-FFF2-40B4-BE49-F238E27FC236}">
                <a16:creationId xmlns:a16="http://schemas.microsoft.com/office/drawing/2014/main" id="{06C81C5F-BC0E-19FE-E3E5-3B6C5547A45C}"/>
              </a:ext>
            </a:extLst>
          </p:cNvPr>
          <p:cNvSpPr>
            <a:spLocks noGrp="1"/>
          </p:cNvSpPr>
          <p:nvPr>
            <p:ph type="title"/>
          </p:nvPr>
        </p:nvSpPr>
        <p:spPr>
          <a:xfrm>
            <a:off x="759542" y="1561704"/>
            <a:ext cx="10515600" cy="1095506"/>
          </a:xfrm>
        </p:spPr>
        <p:txBody>
          <a:bodyPr>
            <a:noAutofit/>
          </a:bodyPr>
          <a:lstStyle/>
          <a:p>
            <a:r>
              <a:rPr lang="en-US" sz="2400" b="1" u="sng"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PHASE 2 - ENGAGEMENT OF NEW AB MEMBER PROSPECTS</a:t>
            </a:r>
            <a:r>
              <a:rPr lang="en-US" sz="2400" b="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 </a:t>
            </a:r>
            <a:br>
              <a:rPr lang="en-US" sz="2400" b="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br>
            <a:r>
              <a:rPr lang="en-US" sz="2400" b="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TIMELINE - SEPTEMBER THRU JULY (YEAR AROUND)</a:t>
            </a:r>
            <a:br>
              <a:rPr lang="en-US" sz="2400" b="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br>
            <a:endParaRPr lang="en-US" sz="5400" b="1" dirty="0">
              <a:solidFill>
                <a:srgbClr val="002060"/>
              </a:solidFill>
              <a:latin typeface="Century Gothic" panose="020B0502020202020204" pitchFamily="34" charset="0"/>
            </a:endParaRPr>
          </a:p>
        </p:txBody>
      </p:sp>
      <p:sp>
        <p:nvSpPr>
          <p:cNvPr id="3" name="Content Placeholder 2">
            <a:extLst>
              <a:ext uri="{FF2B5EF4-FFF2-40B4-BE49-F238E27FC236}">
                <a16:creationId xmlns:a16="http://schemas.microsoft.com/office/drawing/2014/main" id="{4408A3A0-817B-AC1D-D2C0-3D935408C9DD}"/>
              </a:ext>
            </a:extLst>
          </p:cNvPr>
          <p:cNvSpPr>
            <a:spLocks noGrp="1"/>
          </p:cNvSpPr>
          <p:nvPr>
            <p:ph idx="1"/>
          </p:nvPr>
        </p:nvSpPr>
        <p:spPr>
          <a:xfrm>
            <a:off x="838200" y="2228747"/>
            <a:ext cx="10515600" cy="4351338"/>
          </a:xfrm>
        </p:spPr>
        <p:txBody>
          <a:bodyPr>
            <a:normAutofit fontScale="92500" lnSpcReduction="10000"/>
          </a:bodyPr>
          <a:lstStyle/>
          <a:p>
            <a:pPr marL="0" marR="0" algn="just">
              <a:lnSpc>
                <a:spcPct val="100000"/>
              </a:lnSpc>
              <a:spcBef>
                <a:spcPts val="0"/>
              </a:spcBef>
            </a:pPr>
            <a:r>
              <a:rPr lang="en-US" sz="2400"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t>1 Invite prospects to AB meetings and other activities to include Talk &amp; Tours</a:t>
            </a:r>
            <a:r>
              <a:rPr lang="en-US" sz="2400"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 </a:t>
            </a:r>
            <a:r>
              <a:rPr lang="en-US" sz="2400"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t>and personal visits</a:t>
            </a:r>
          </a:p>
          <a:p>
            <a:pPr marL="0" marR="0" algn="just">
              <a:lnSpc>
                <a:spcPct val="100000"/>
              </a:lnSpc>
              <a:spcBef>
                <a:spcPts val="0"/>
              </a:spcBef>
            </a:pPr>
            <a:r>
              <a:rPr lang="en-US" sz="2400" dirty="0">
                <a:solidFill>
                  <a:srgbClr val="FF0000"/>
                </a:solidFill>
                <a:effectLst/>
                <a:latin typeface="Century Gothic" panose="020B0502020202020204" pitchFamily="34" charset="0"/>
                <a:ea typeface="Calibri" panose="020F0502020204030204" pitchFamily="34" charset="0"/>
                <a:cs typeface="Calibri" panose="020F0502020204030204" pitchFamily="34" charset="0"/>
              </a:rPr>
              <a:t>2 Create engagement opportunities and </a:t>
            </a:r>
            <a:r>
              <a:rPr lang="en-US" sz="2400" dirty="0">
                <a:solidFill>
                  <a:srgbClr val="FF0000"/>
                </a:solidFill>
                <a:latin typeface="Century Gothic" panose="020B0502020202020204" pitchFamily="34" charset="0"/>
                <a:ea typeface="Calibri" panose="020F0502020204030204" pitchFamily="34" charset="0"/>
                <a:cs typeface="Calibri" panose="020F0502020204030204" pitchFamily="34" charset="0"/>
              </a:rPr>
              <a:t>document </a:t>
            </a:r>
            <a:r>
              <a:rPr lang="en-US" sz="2400" dirty="0">
                <a:solidFill>
                  <a:srgbClr val="FF0000"/>
                </a:solidFill>
                <a:effectLst/>
                <a:latin typeface="Century Gothic" panose="020B0502020202020204" pitchFamily="34" charset="0"/>
                <a:ea typeface="Calibri" panose="020F0502020204030204" pitchFamily="34" charset="0"/>
                <a:cs typeface="Calibri" panose="020F0502020204030204" pitchFamily="34" charset="0"/>
              </a:rPr>
              <a:t>“how to introduce someone to The Army” for AB members to use</a:t>
            </a:r>
            <a:endParaRPr lang="en-US" sz="2400"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endParaRPr>
          </a:p>
          <a:p>
            <a:pPr marL="0" marR="0" algn="just">
              <a:lnSpc>
                <a:spcPct val="100000"/>
              </a:lnSpc>
              <a:spcBef>
                <a:spcPts val="0"/>
              </a:spcBef>
            </a:pPr>
            <a:r>
              <a:rPr lang="en-US" sz="2400" dirty="0">
                <a:solidFill>
                  <a:srgbClr val="FF0000"/>
                </a:solidFill>
                <a:effectLst/>
                <a:latin typeface="Century Gothic" panose="020B0502020202020204" pitchFamily="34" charset="0"/>
                <a:ea typeface="Calibri" panose="020F0502020204030204" pitchFamily="34" charset="0"/>
                <a:cs typeface="Calibri" panose="020F0502020204030204" pitchFamily="34" charset="0"/>
              </a:rPr>
              <a:t>3 Hold check point meetings with the committee to confirm prospects interest and remove prospects as they indicate no interest; and to stay on schedule</a:t>
            </a:r>
            <a:endParaRPr lang="en-US" sz="2400"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endParaRPr>
          </a:p>
          <a:p>
            <a:pPr marL="0" marR="0" algn="just">
              <a:lnSpc>
                <a:spcPct val="100000"/>
              </a:lnSpc>
              <a:spcBef>
                <a:spcPts val="0"/>
              </a:spcBef>
            </a:pPr>
            <a:r>
              <a:rPr lang="en-US" sz="2400" dirty="0">
                <a:solidFill>
                  <a:srgbClr val="FF0000"/>
                </a:solidFill>
                <a:effectLst/>
                <a:latin typeface="Century Gothic" panose="020B0502020202020204" pitchFamily="34" charset="0"/>
                <a:ea typeface="Calibri" panose="020F0502020204030204" pitchFamily="34" charset="0"/>
                <a:cs typeface="Calibri" panose="020F0502020204030204" pitchFamily="34" charset="0"/>
              </a:rPr>
              <a:t>4 Prospects should attend two meaningful and informative meetings to include a board meeting or two, program committee meeting, executive committee meeting (if appropriate for a guest based on agenda), or other special meeting regarding mission </a:t>
            </a:r>
            <a:endParaRPr lang="en-US" sz="2400"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endParaRPr>
          </a:p>
          <a:p>
            <a:pPr marL="0" marR="0" algn="just">
              <a:lnSpc>
                <a:spcPct val="100000"/>
              </a:lnSpc>
              <a:spcBef>
                <a:spcPts val="0"/>
              </a:spcBef>
            </a:pPr>
            <a:r>
              <a:rPr lang="en-US" sz="2400"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t>5 Ask the prospect to join the organization</a:t>
            </a:r>
          </a:p>
          <a:p>
            <a:pPr marL="0" marR="0" algn="just">
              <a:lnSpc>
                <a:spcPct val="100000"/>
              </a:lnSpc>
              <a:spcBef>
                <a:spcPts val="0"/>
              </a:spcBef>
            </a:pPr>
            <a:r>
              <a:rPr lang="en-US" sz="2400"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t>6 New AB members voted in (April AB meeting) </a:t>
            </a:r>
          </a:p>
          <a:p>
            <a:pPr marL="0" indent="0" algn="just">
              <a:lnSpc>
                <a:spcPct val="100000"/>
              </a:lnSpc>
              <a:buNone/>
            </a:pPr>
            <a:endParaRPr lang="en-US" sz="3600" dirty="0">
              <a:solidFill>
                <a:srgbClr val="FF0000"/>
              </a:solidFill>
              <a:latin typeface="Century Gothic" panose="020B0502020202020204" pitchFamily="34" charset="0"/>
            </a:endParaRPr>
          </a:p>
        </p:txBody>
      </p:sp>
    </p:spTree>
    <p:extLst>
      <p:ext uri="{BB962C8B-B14F-4D97-AF65-F5344CB8AC3E}">
        <p14:creationId xmlns:p14="http://schemas.microsoft.com/office/powerpoint/2010/main" val="35654593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Un dibujo de una persona&#10;&#10;Descripción generada automáticamente con confianza baja">
            <a:extLst>
              <a:ext uri="{FF2B5EF4-FFF2-40B4-BE49-F238E27FC236}">
                <a16:creationId xmlns:a16="http://schemas.microsoft.com/office/drawing/2014/main" id="{1CF0B0B3-988A-01C8-C585-DBC6909FDD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9BC1B1D4-4C88-BCC7-4FD8-32ABC783695A}"/>
              </a:ext>
            </a:extLst>
          </p:cNvPr>
          <p:cNvSpPr>
            <a:spLocks noGrp="1"/>
          </p:cNvSpPr>
          <p:nvPr>
            <p:ph type="title"/>
          </p:nvPr>
        </p:nvSpPr>
        <p:spPr>
          <a:xfrm>
            <a:off x="926690" y="1633124"/>
            <a:ext cx="10515600" cy="192501"/>
          </a:xfrm>
        </p:spPr>
        <p:txBody>
          <a:bodyPr>
            <a:noAutofit/>
          </a:bodyPr>
          <a:lstStyle/>
          <a:p>
            <a:r>
              <a:rPr lang="en-US" sz="3200" b="1" u="sng"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PHASE 3 - ON-BOARDING OF NEW AB MEMBERS</a:t>
            </a:r>
            <a:r>
              <a:rPr lang="en-US" sz="3200" b="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 TIMELINE - MAY THRU JUNE </a:t>
            </a:r>
            <a:br>
              <a:rPr lang="en-US" sz="3200" b="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br>
            <a:endParaRPr lang="en-US" sz="6600" b="1" dirty="0">
              <a:solidFill>
                <a:srgbClr val="002060"/>
              </a:solidFill>
              <a:latin typeface="Century Gothic" panose="020B0502020202020204" pitchFamily="34" charset="0"/>
            </a:endParaRPr>
          </a:p>
        </p:txBody>
      </p:sp>
      <p:sp>
        <p:nvSpPr>
          <p:cNvPr id="3" name="Content Placeholder 2">
            <a:extLst>
              <a:ext uri="{FF2B5EF4-FFF2-40B4-BE49-F238E27FC236}">
                <a16:creationId xmlns:a16="http://schemas.microsoft.com/office/drawing/2014/main" id="{2554BA04-8BA6-31F3-0BE5-80C765DF249B}"/>
              </a:ext>
            </a:extLst>
          </p:cNvPr>
          <p:cNvSpPr>
            <a:spLocks noGrp="1"/>
          </p:cNvSpPr>
          <p:nvPr>
            <p:ph idx="1"/>
          </p:nvPr>
        </p:nvSpPr>
        <p:spPr>
          <a:xfrm>
            <a:off x="1868129" y="1832282"/>
            <a:ext cx="9311149" cy="4351338"/>
          </a:xfrm>
        </p:spPr>
        <p:txBody>
          <a:bodyPr>
            <a:normAutofit/>
          </a:bodyPr>
          <a:lstStyle/>
          <a:p>
            <a:pPr marL="0" marR="0" algn="just">
              <a:lnSpc>
                <a:spcPct val="100000"/>
              </a:lnSpc>
              <a:spcBef>
                <a:spcPts val="0"/>
              </a:spcBef>
            </a:pPr>
            <a:r>
              <a:rPr lang="en-US" sz="2400"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t>1 Make sure the prospect has attended other committee meetings and taken a talk &amp; tour of the facility and programs</a:t>
            </a:r>
          </a:p>
          <a:p>
            <a:pPr marL="0" marR="0" algn="just">
              <a:lnSpc>
                <a:spcPct val="100000"/>
              </a:lnSpc>
              <a:spcBef>
                <a:spcPts val="0"/>
              </a:spcBef>
            </a:pPr>
            <a:r>
              <a:rPr lang="en-US" sz="2400"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t>2 Set the orientation date, also set an alternate date for those that miss the first one</a:t>
            </a:r>
          </a:p>
          <a:p>
            <a:pPr marL="0" marR="0" algn="just">
              <a:lnSpc>
                <a:spcPct val="100000"/>
              </a:lnSpc>
              <a:spcBef>
                <a:spcPts val="0"/>
              </a:spcBef>
            </a:pPr>
            <a:r>
              <a:rPr lang="en-US" sz="2400"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t>3 Design your agenda to address the key initiatives and give them a place to start identifying how they will engage</a:t>
            </a:r>
          </a:p>
          <a:p>
            <a:pPr marL="0" marR="0" algn="just">
              <a:lnSpc>
                <a:spcPct val="100000"/>
              </a:lnSpc>
              <a:spcBef>
                <a:spcPts val="0"/>
              </a:spcBef>
            </a:pPr>
            <a:r>
              <a:rPr lang="en-US" sz="2400"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4 Create and provide the member handbook</a:t>
            </a:r>
            <a:endParaRPr lang="en-US" sz="2400"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endParaRPr>
          </a:p>
          <a:p>
            <a:pPr marL="0" marR="0" algn="just">
              <a:lnSpc>
                <a:spcPct val="100000"/>
              </a:lnSpc>
              <a:spcBef>
                <a:spcPts val="0"/>
              </a:spcBef>
            </a:pPr>
            <a:r>
              <a:rPr lang="en-US" sz="2400"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5</a:t>
            </a:r>
            <a:r>
              <a:rPr lang="en-US" sz="2400"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t> Letter/Email to select term AB members asking them to serve another term, then invite to orientation for a fresh review of the Battle Plan </a:t>
            </a:r>
          </a:p>
          <a:p>
            <a:pPr marL="0" marR="0" algn="just">
              <a:lnSpc>
                <a:spcPct val="100000"/>
              </a:lnSpc>
              <a:spcBef>
                <a:spcPts val="0"/>
              </a:spcBef>
            </a:pPr>
            <a:r>
              <a:rPr lang="en-US" sz="2400" dirty="0">
                <a:solidFill>
                  <a:srgbClr val="FF0000"/>
                </a:solidFill>
                <a:latin typeface="Century Gothic" panose="020B0502020202020204" pitchFamily="34" charset="0"/>
                <a:ea typeface="Calibri" panose="020F0502020204030204" pitchFamily="34" charset="0"/>
                <a:cs typeface="Times New Roman" panose="02020603050405020304" pitchFamily="18" charset="0"/>
              </a:rPr>
              <a:t>6</a:t>
            </a:r>
            <a:r>
              <a:rPr lang="en-US" sz="2400"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t> Orientation of new AB members (May) </a:t>
            </a:r>
          </a:p>
          <a:p>
            <a:pPr marL="0" indent="0" algn="just">
              <a:lnSpc>
                <a:spcPct val="100000"/>
              </a:lnSpc>
              <a:buNone/>
            </a:pPr>
            <a:endParaRPr lang="en-US" sz="3600" dirty="0">
              <a:solidFill>
                <a:srgbClr val="FF0000"/>
              </a:solidFill>
              <a:latin typeface="Century Gothic" panose="020B0502020202020204" pitchFamily="34" charset="0"/>
            </a:endParaRPr>
          </a:p>
        </p:txBody>
      </p:sp>
    </p:spTree>
    <p:extLst>
      <p:ext uri="{BB962C8B-B14F-4D97-AF65-F5344CB8AC3E}">
        <p14:creationId xmlns:p14="http://schemas.microsoft.com/office/powerpoint/2010/main" val="32450923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Interfaz de usuario gráfica&#10;&#10;Descripción generada automáticamente">
            <a:extLst>
              <a:ext uri="{FF2B5EF4-FFF2-40B4-BE49-F238E27FC236}">
                <a16:creationId xmlns:a16="http://schemas.microsoft.com/office/drawing/2014/main" id="{8A523516-056B-25EB-2698-965C892004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9" y="0"/>
            <a:ext cx="12183782" cy="6858000"/>
          </a:xfrm>
          <a:prstGeom prst="rect">
            <a:avLst/>
          </a:prstGeom>
        </p:spPr>
      </p:pic>
      <p:sp>
        <p:nvSpPr>
          <p:cNvPr id="2" name="Title 1">
            <a:extLst>
              <a:ext uri="{FF2B5EF4-FFF2-40B4-BE49-F238E27FC236}">
                <a16:creationId xmlns:a16="http://schemas.microsoft.com/office/drawing/2014/main" id="{CB91B78F-A8AB-66F4-CE68-C5FECB2EC40D}"/>
              </a:ext>
            </a:extLst>
          </p:cNvPr>
          <p:cNvSpPr>
            <a:spLocks noGrp="1"/>
          </p:cNvSpPr>
          <p:nvPr>
            <p:ph type="title"/>
          </p:nvPr>
        </p:nvSpPr>
        <p:spPr>
          <a:xfrm>
            <a:off x="730047" y="1820298"/>
            <a:ext cx="10950677" cy="1325563"/>
          </a:xfrm>
        </p:spPr>
        <p:txBody>
          <a:bodyPr>
            <a:noAutofit/>
          </a:bodyPr>
          <a:lstStyle/>
          <a:p>
            <a:r>
              <a:rPr lang="en-US" sz="2800" b="1" u="sng" dirty="0">
                <a:solidFill>
                  <a:srgbClr val="FFC000"/>
                </a:solidFill>
                <a:effectLst/>
                <a:latin typeface="Century Gothic" panose="020B0502020202020204" pitchFamily="34" charset="0"/>
                <a:ea typeface="Calibri" panose="020F0502020204030204" pitchFamily="34" charset="0"/>
                <a:cs typeface="Times New Roman" panose="02020603050405020304" pitchFamily="18" charset="0"/>
              </a:rPr>
              <a:t>PHASE 4 - AB MEMBERS SELECT COMMITTEES AND CAMPAIGNS</a:t>
            </a:r>
            <a:r>
              <a:rPr lang="en-US" sz="2800" b="1" dirty="0">
                <a:solidFill>
                  <a:srgbClr val="FFC000"/>
                </a:solidFill>
                <a:effectLst/>
                <a:latin typeface="Century Gothic" panose="020B0502020202020204" pitchFamily="34" charset="0"/>
                <a:ea typeface="Calibri" panose="020F0502020204030204" pitchFamily="34" charset="0"/>
                <a:cs typeface="Times New Roman" panose="02020603050405020304" pitchFamily="18" charset="0"/>
              </a:rPr>
              <a:t>,</a:t>
            </a:r>
            <a:br>
              <a:rPr lang="en-US" sz="2800" b="1" dirty="0">
                <a:solidFill>
                  <a:srgbClr val="FFC000"/>
                </a:solidFill>
                <a:effectLst/>
                <a:latin typeface="Century Gothic" panose="020B0502020202020204" pitchFamily="34" charset="0"/>
                <a:ea typeface="Calibri" panose="020F0502020204030204" pitchFamily="34" charset="0"/>
                <a:cs typeface="Times New Roman" panose="02020603050405020304" pitchFamily="18" charset="0"/>
              </a:rPr>
            </a:br>
            <a:r>
              <a:rPr lang="en-US" sz="2800" b="1" dirty="0">
                <a:solidFill>
                  <a:srgbClr val="FFC000"/>
                </a:solidFill>
                <a:effectLst/>
                <a:latin typeface="Century Gothic" panose="020B0502020202020204" pitchFamily="34" charset="0"/>
                <a:ea typeface="Calibri" panose="020F0502020204030204" pitchFamily="34" charset="0"/>
                <a:cs typeface="Times New Roman" panose="02020603050405020304" pitchFamily="18" charset="0"/>
              </a:rPr>
              <a:t>TIMELINE - MAY THRU JULY </a:t>
            </a:r>
            <a:br>
              <a:rPr lang="en-US" sz="2800" b="1" dirty="0">
                <a:solidFill>
                  <a:srgbClr val="FFC000"/>
                </a:solidFill>
                <a:effectLst/>
                <a:latin typeface="Century Gothic" panose="020B0502020202020204" pitchFamily="34" charset="0"/>
                <a:ea typeface="Calibri" panose="020F0502020204030204" pitchFamily="34" charset="0"/>
                <a:cs typeface="Times New Roman" panose="02020603050405020304" pitchFamily="18" charset="0"/>
              </a:rPr>
            </a:br>
            <a:endParaRPr lang="en-US" sz="6000" b="1" dirty="0">
              <a:solidFill>
                <a:srgbClr val="FFC000"/>
              </a:solidFill>
              <a:latin typeface="Century Gothic" panose="020B0502020202020204" pitchFamily="34" charset="0"/>
            </a:endParaRPr>
          </a:p>
        </p:txBody>
      </p:sp>
      <p:sp>
        <p:nvSpPr>
          <p:cNvPr id="3" name="Content Placeholder 2">
            <a:extLst>
              <a:ext uri="{FF2B5EF4-FFF2-40B4-BE49-F238E27FC236}">
                <a16:creationId xmlns:a16="http://schemas.microsoft.com/office/drawing/2014/main" id="{7E3F8DAC-CE65-46F7-73E2-48E0D32CB6EB}"/>
              </a:ext>
            </a:extLst>
          </p:cNvPr>
          <p:cNvSpPr>
            <a:spLocks noGrp="1"/>
          </p:cNvSpPr>
          <p:nvPr>
            <p:ph idx="1"/>
          </p:nvPr>
        </p:nvSpPr>
        <p:spPr>
          <a:xfrm>
            <a:off x="838200" y="2652679"/>
            <a:ext cx="10515600" cy="3689129"/>
          </a:xfrm>
        </p:spPr>
        <p:txBody>
          <a:bodyPr>
            <a:normAutofit fontScale="85000" lnSpcReduction="10000"/>
          </a:bodyPr>
          <a:lstStyle/>
          <a:p>
            <a:pPr marL="0" marR="0" algn="just">
              <a:lnSpc>
                <a:spcPct val="107000"/>
              </a:lnSpc>
              <a:spcBef>
                <a:spcPts val="0"/>
              </a:spcBef>
              <a:spcAft>
                <a:spcPts val="800"/>
              </a:spcAft>
            </a:pPr>
            <a:r>
              <a:rPr lang="en-US"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1 All committees are refreshed and actively functioning by August</a:t>
            </a:r>
          </a:p>
          <a:p>
            <a:pPr marL="0" marR="0" algn="just">
              <a:lnSpc>
                <a:spcPct val="107000"/>
              </a:lnSpc>
              <a:spcBef>
                <a:spcPts val="0"/>
              </a:spcBef>
              <a:spcAft>
                <a:spcPts val="800"/>
              </a:spcAft>
            </a:pPr>
            <a:r>
              <a:rPr lang="en-US"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2 Letter/Email to current board members not on a committee or campaign asking them to select</a:t>
            </a:r>
          </a:p>
          <a:p>
            <a:pPr marL="0" marR="0" algn="just">
              <a:lnSpc>
                <a:spcPct val="107000"/>
              </a:lnSpc>
              <a:spcBef>
                <a:spcPts val="0"/>
              </a:spcBef>
              <a:spcAft>
                <a:spcPts val="800"/>
              </a:spcAft>
            </a:pPr>
            <a:r>
              <a:rPr lang="en-US"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3 Board Chair, Commander, CRD meet to discuss prospects for committee and campaign chair positions</a:t>
            </a:r>
          </a:p>
          <a:p>
            <a:pPr marL="0" marR="0" algn="just">
              <a:lnSpc>
                <a:spcPct val="107000"/>
              </a:lnSpc>
              <a:spcBef>
                <a:spcPts val="0"/>
              </a:spcBef>
              <a:spcAft>
                <a:spcPts val="800"/>
              </a:spcAft>
            </a:pPr>
            <a:r>
              <a:rPr lang="en-US"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4 Succession planning is good, when it fits</a:t>
            </a:r>
          </a:p>
          <a:p>
            <a:pPr marL="0" marR="0" algn="just">
              <a:lnSpc>
                <a:spcPct val="107000"/>
              </a:lnSpc>
              <a:spcBef>
                <a:spcPts val="0"/>
              </a:spcBef>
              <a:spcAft>
                <a:spcPts val="800"/>
              </a:spcAft>
            </a:pPr>
            <a:r>
              <a:rPr lang="en-US"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5 Install new members and announce committee chairs and members, timeline – July </a:t>
            </a:r>
          </a:p>
          <a:p>
            <a:pPr marL="0" indent="0" algn="just">
              <a:buNone/>
            </a:pPr>
            <a:endParaRPr lang="en-US" sz="400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5359775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Texto&#10;&#10;Descripción generada automáticamente">
            <a:extLst>
              <a:ext uri="{FF2B5EF4-FFF2-40B4-BE49-F238E27FC236}">
                <a16:creationId xmlns:a16="http://schemas.microsoft.com/office/drawing/2014/main" id="{30B168C2-5080-264F-7ADC-77D6881CC7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47E968A2-7F0B-4AD5-2A6E-C1C33357D623}"/>
              </a:ext>
            </a:extLst>
          </p:cNvPr>
          <p:cNvSpPr>
            <a:spLocks noGrp="1"/>
          </p:cNvSpPr>
          <p:nvPr>
            <p:ph type="title"/>
          </p:nvPr>
        </p:nvSpPr>
        <p:spPr>
          <a:xfrm>
            <a:off x="690715" y="2103437"/>
            <a:ext cx="11029336" cy="1325563"/>
          </a:xfrm>
        </p:spPr>
        <p:txBody>
          <a:bodyPr>
            <a:noAutofit/>
          </a:bodyPr>
          <a:lstStyle/>
          <a:p>
            <a:r>
              <a:rPr lang="en-US" sz="2800" b="1" u="sng"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PHASE 5 – PROCESS REVIEW AND SCHEDULE REPEAT OF PLAN</a:t>
            </a:r>
            <a:r>
              <a:rPr lang="en-US" sz="2800" b="1"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a:t>
            </a:r>
            <a:br>
              <a:rPr lang="en-US" sz="2800" b="1"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br>
            <a:r>
              <a:rPr lang="en-US" sz="2800" b="1"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TIMELINE - AUGUST THRU SEPTEMBER  </a:t>
            </a:r>
            <a:br>
              <a:rPr lang="en-US" sz="2800" b="1"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br>
            <a:endParaRPr lang="en-US" sz="6000" b="1" dirty="0">
              <a:solidFill>
                <a:schemeClr val="bg1"/>
              </a:solidFill>
              <a:latin typeface="Century Gothic" panose="020B0502020202020204" pitchFamily="34" charset="0"/>
            </a:endParaRPr>
          </a:p>
        </p:txBody>
      </p:sp>
      <p:sp>
        <p:nvSpPr>
          <p:cNvPr id="3" name="Content Placeholder 2">
            <a:extLst>
              <a:ext uri="{FF2B5EF4-FFF2-40B4-BE49-F238E27FC236}">
                <a16:creationId xmlns:a16="http://schemas.microsoft.com/office/drawing/2014/main" id="{334F7A0D-E804-9651-6FE0-AE7E08740F7E}"/>
              </a:ext>
            </a:extLst>
          </p:cNvPr>
          <p:cNvSpPr>
            <a:spLocks noGrp="1"/>
          </p:cNvSpPr>
          <p:nvPr>
            <p:ph idx="1"/>
          </p:nvPr>
        </p:nvSpPr>
        <p:spPr>
          <a:xfrm>
            <a:off x="838200" y="3087329"/>
            <a:ext cx="10515600" cy="3089634"/>
          </a:xfrm>
        </p:spPr>
        <p:txBody>
          <a:bodyPr>
            <a:normAutofit/>
          </a:bodyPr>
          <a:lstStyle/>
          <a:p>
            <a:pPr marL="0" marR="0">
              <a:lnSpc>
                <a:spcPct val="107000"/>
              </a:lnSpc>
              <a:spcBef>
                <a:spcPts val="0"/>
              </a:spcBef>
              <a:spcAft>
                <a:spcPts val="800"/>
              </a:spcAft>
            </a:pPr>
            <a:r>
              <a:rPr lang="en-US"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1 Schedule a meeting with the nominating/development committee</a:t>
            </a:r>
          </a:p>
          <a:p>
            <a:pPr marL="0" marR="0">
              <a:lnSpc>
                <a:spcPct val="107000"/>
              </a:lnSpc>
              <a:spcBef>
                <a:spcPts val="0"/>
              </a:spcBef>
              <a:spcAft>
                <a:spcPts val="800"/>
              </a:spcAft>
            </a:pPr>
            <a:r>
              <a:rPr lang="en-US"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2 Create a final review to share with the board</a:t>
            </a:r>
          </a:p>
          <a:p>
            <a:pPr marL="0" marR="0">
              <a:lnSpc>
                <a:spcPct val="107000"/>
              </a:lnSpc>
              <a:spcBef>
                <a:spcPts val="0"/>
              </a:spcBef>
              <a:spcAft>
                <a:spcPts val="800"/>
              </a:spcAft>
            </a:pPr>
            <a:r>
              <a:rPr lang="en-US"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3 Schedule the process again  </a:t>
            </a:r>
          </a:p>
          <a:p>
            <a:pPr marL="0" indent="0">
              <a:buNone/>
            </a:pPr>
            <a:endParaRPr lang="en-US" sz="4000" dirty="0">
              <a:solidFill>
                <a:srgbClr val="002060"/>
              </a:solidFill>
              <a:latin typeface="Century Gothic" panose="020B0502020202020204" pitchFamily="34" charset="0"/>
            </a:endParaRPr>
          </a:p>
        </p:txBody>
      </p:sp>
    </p:spTree>
    <p:extLst>
      <p:ext uri="{BB962C8B-B14F-4D97-AF65-F5344CB8AC3E}">
        <p14:creationId xmlns:p14="http://schemas.microsoft.com/office/powerpoint/2010/main" val="20901073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Texto&#10;&#10;Descripción generada automáticamente">
            <a:extLst>
              <a:ext uri="{FF2B5EF4-FFF2-40B4-BE49-F238E27FC236}">
                <a16:creationId xmlns:a16="http://schemas.microsoft.com/office/drawing/2014/main" id="{9A528CB1-327A-85EA-07CE-5FA4F972A5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0623EC86-251A-9DBC-EC00-DE22886A867B}"/>
              </a:ext>
            </a:extLst>
          </p:cNvPr>
          <p:cNvSpPr>
            <a:spLocks noGrp="1"/>
          </p:cNvSpPr>
          <p:nvPr>
            <p:ph type="title"/>
          </p:nvPr>
        </p:nvSpPr>
        <p:spPr>
          <a:xfrm>
            <a:off x="838200" y="2150203"/>
            <a:ext cx="10515600" cy="823070"/>
          </a:xfrm>
        </p:spPr>
        <p:txBody>
          <a:bodyPr>
            <a:noAutofit/>
          </a:bodyPr>
          <a:lstStyle/>
          <a:p>
            <a:r>
              <a:rPr lang="en-US" sz="3200" b="1" u="sng"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DETAILED DESCRIPTION OF REVIEW AND ASSESMENT</a:t>
            </a:r>
            <a:br>
              <a:rPr lang="en-US" sz="3200" b="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br>
            <a:endParaRPr lang="en-US" sz="6000" b="1" dirty="0">
              <a:solidFill>
                <a:srgbClr val="002060"/>
              </a:solidFill>
              <a:latin typeface="Century Gothic" panose="020B0502020202020204" pitchFamily="34" charset="0"/>
            </a:endParaRPr>
          </a:p>
        </p:txBody>
      </p:sp>
      <p:sp>
        <p:nvSpPr>
          <p:cNvPr id="3" name="Content Placeholder 2">
            <a:extLst>
              <a:ext uri="{FF2B5EF4-FFF2-40B4-BE49-F238E27FC236}">
                <a16:creationId xmlns:a16="http://schemas.microsoft.com/office/drawing/2014/main" id="{BF0E7DD7-26AE-C81A-AC67-6E19284776E5}"/>
              </a:ext>
            </a:extLst>
          </p:cNvPr>
          <p:cNvSpPr>
            <a:spLocks noGrp="1"/>
          </p:cNvSpPr>
          <p:nvPr>
            <p:ph idx="1"/>
          </p:nvPr>
        </p:nvSpPr>
        <p:spPr>
          <a:xfrm>
            <a:off x="838200" y="2741064"/>
            <a:ext cx="10515600" cy="3363731"/>
          </a:xfrm>
        </p:spPr>
        <p:txBody>
          <a:bodyPr vert="horz" lIns="91440" tIns="45720" rIns="91440" bIns="45720" rtlCol="0" anchor="t">
            <a:normAutofit lnSpcReduction="10000"/>
          </a:bodyPr>
          <a:lstStyle/>
          <a:p>
            <a:pPr marL="0" marR="0">
              <a:lnSpc>
                <a:spcPct val="107000"/>
              </a:lnSpc>
              <a:spcBef>
                <a:spcPts val="0"/>
              </a:spcBef>
              <a:spcAft>
                <a:spcPts val="800"/>
              </a:spcAft>
            </a:pPr>
            <a:r>
              <a:rPr lang="en-US" sz="2400" b="1" u="sng"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t>Phase 1 – Review and Assessment</a:t>
            </a:r>
            <a:r>
              <a:rPr lang="en-US" sz="2400"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t> </a:t>
            </a:r>
          </a:p>
          <a:p>
            <a:pPr marL="0">
              <a:lnSpc>
                <a:spcPct val="107000"/>
              </a:lnSpc>
              <a:spcBef>
                <a:spcPts val="0"/>
              </a:spcBef>
              <a:spcAft>
                <a:spcPts val="800"/>
              </a:spcAft>
            </a:pPr>
            <a:r>
              <a:rPr lang="en-US" sz="2400" b="1" u="sng" dirty="0">
                <a:solidFill>
                  <a:srgbClr val="FF0000"/>
                </a:solidFill>
                <a:effectLst/>
                <a:latin typeface="Century Gothic"/>
                <a:ea typeface="Calibri" panose="020F0502020204030204" pitchFamily="34" charset="0"/>
                <a:cs typeface="Times New Roman"/>
              </a:rPr>
              <a:t>Tools Used</a:t>
            </a:r>
            <a:r>
              <a:rPr lang="en-US" sz="2400" dirty="0">
                <a:solidFill>
                  <a:srgbClr val="FF0000"/>
                </a:solidFill>
                <a:effectLst/>
                <a:latin typeface="Century Gothic"/>
                <a:ea typeface="Calibri" panose="020F0502020204030204" pitchFamily="34" charset="0"/>
                <a:cs typeface="Times New Roman"/>
              </a:rPr>
              <a:t>: Advisory Board Effectiveness Survey, Board </a:t>
            </a:r>
            <a:r>
              <a:rPr lang="en-US" sz="2400" dirty="0">
                <a:solidFill>
                  <a:srgbClr val="FF0000"/>
                </a:solidFill>
                <a:latin typeface="Century Gothic"/>
                <a:ea typeface="Calibri" panose="020F0502020204030204" pitchFamily="34" charset="0"/>
                <a:cs typeface="Times New Roman"/>
              </a:rPr>
              <a:t>Composition Survey</a:t>
            </a:r>
            <a:r>
              <a:rPr lang="en-US" sz="2400" dirty="0">
                <a:solidFill>
                  <a:srgbClr val="FF0000"/>
                </a:solidFill>
                <a:effectLst/>
                <a:latin typeface="Century Gothic"/>
                <a:ea typeface="Calibri" panose="020F0502020204030204" pitchFamily="34" charset="0"/>
                <a:cs typeface="Times New Roman"/>
              </a:rPr>
              <a:t>, Board Engagement Tracker, New Board Member Prospect Tracker</a:t>
            </a:r>
          </a:p>
          <a:p>
            <a:pPr marL="0" marR="0">
              <a:lnSpc>
                <a:spcPct val="107000"/>
              </a:lnSpc>
              <a:spcBef>
                <a:spcPts val="0"/>
              </a:spcBef>
              <a:spcAft>
                <a:spcPts val="800"/>
              </a:spcAft>
            </a:pPr>
            <a:r>
              <a:rPr lang="en-US" sz="2400" b="1" u="sng"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t>Meetings</a:t>
            </a:r>
            <a:r>
              <a:rPr lang="en-US" sz="2400"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t>: 2 – 1</a:t>
            </a:r>
            <a:r>
              <a:rPr lang="en-US" sz="2400" baseline="30000"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t>st</a:t>
            </a:r>
            <a:r>
              <a:rPr lang="en-US" sz="2400"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t> to plan the process and schedule all meetings and actions to occur in between meetings, 2</a:t>
            </a:r>
            <a:r>
              <a:rPr lang="en-US" sz="2400" baseline="30000"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t>nd</a:t>
            </a:r>
            <a:r>
              <a:rPr lang="en-US" sz="2400"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t> to discuss results of review and assessment and determine prospect profiles and discuss current prospects.</a:t>
            </a:r>
          </a:p>
          <a:p>
            <a:pPr marL="0" indent="0">
              <a:buNone/>
            </a:pPr>
            <a:endParaRPr lang="en-US" sz="3600" dirty="0">
              <a:solidFill>
                <a:srgbClr val="FF0000"/>
              </a:solidFill>
              <a:latin typeface="Century Gothic" panose="020B0502020202020204" pitchFamily="34" charset="0"/>
            </a:endParaRPr>
          </a:p>
        </p:txBody>
      </p:sp>
    </p:spTree>
    <p:extLst>
      <p:ext uri="{BB962C8B-B14F-4D97-AF65-F5344CB8AC3E}">
        <p14:creationId xmlns:p14="http://schemas.microsoft.com/office/powerpoint/2010/main" val="32146786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Un dibujo de una persona&#10;&#10;Descripción generada automáticamente con confianza baja">
            <a:extLst>
              <a:ext uri="{FF2B5EF4-FFF2-40B4-BE49-F238E27FC236}">
                <a16:creationId xmlns:a16="http://schemas.microsoft.com/office/drawing/2014/main" id="{57A7A876-8EAF-FE0C-4841-C9E26D3243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9EC73B27-703E-D163-91DF-3B9FFF2607AE}"/>
              </a:ext>
            </a:extLst>
          </p:cNvPr>
          <p:cNvSpPr>
            <a:spLocks noGrp="1"/>
          </p:cNvSpPr>
          <p:nvPr>
            <p:ph type="title"/>
          </p:nvPr>
        </p:nvSpPr>
        <p:spPr>
          <a:xfrm>
            <a:off x="892277" y="787912"/>
            <a:ext cx="10461523" cy="922901"/>
          </a:xfrm>
        </p:spPr>
        <p:txBody>
          <a:bodyPr>
            <a:normAutofit fontScale="90000"/>
          </a:bodyPr>
          <a:lstStyle/>
          <a:p>
            <a:r>
              <a:rPr lang="en-US" sz="2800" b="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1 REVIEW CURRENT AB MEMBERSHIP – ENGAGEMENT, </a:t>
            </a:r>
            <a:br>
              <a:rPr lang="en-US" sz="2800" b="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br>
            <a:r>
              <a:rPr lang="en-US" sz="2800" b="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COMMITTEE PARTICIPATION, GIVING, RELATIONSHIP CAPITAL</a:t>
            </a:r>
            <a:br>
              <a:rPr lang="en-US" sz="4800" b="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br>
            <a:endParaRPr lang="en-US" sz="4800" b="1" dirty="0">
              <a:solidFill>
                <a:srgbClr val="002060"/>
              </a:solidFill>
              <a:latin typeface="Century Gothic" panose="020B0502020202020204" pitchFamily="34" charset="0"/>
            </a:endParaRPr>
          </a:p>
        </p:txBody>
      </p:sp>
      <p:sp>
        <p:nvSpPr>
          <p:cNvPr id="3" name="Content Placeholder 2">
            <a:extLst>
              <a:ext uri="{FF2B5EF4-FFF2-40B4-BE49-F238E27FC236}">
                <a16:creationId xmlns:a16="http://schemas.microsoft.com/office/drawing/2014/main" id="{E6DA6799-F635-2D2D-8751-E36E8DC30628}"/>
              </a:ext>
            </a:extLst>
          </p:cNvPr>
          <p:cNvSpPr>
            <a:spLocks noGrp="1"/>
          </p:cNvSpPr>
          <p:nvPr>
            <p:ph idx="1"/>
          </p:nvPr>
        </p:nvSpPr>
        <p:spPr>
          <a:xfrm>
            <a:off x="1582994" y="1740310"/>
            <a:ext cx="9692148" cy="4351338"/>
          </a:xfrm>
        </p:spPr>
        <p:txBody>
          <a:bodyPr vert="horz" lIns="91440" tIns="45720" rIns="91440" bIns="45720" rtlCol="0" anchor="t">
            <a:normAutofit lnSpcReduction="10000"/>
          </a:bodyPr>
          <a:lstStyle/>
          <a:p>
            <a:pPr marL="342900" indent="-342900">
              <a:lnSpc>
                <a:spcPct val="107000"/>
              </a:lnSpc>
              <a:spcBef>
                <a:spcPts val="0"/>
              </a:spcBef>
              <a:buFont typeface="Symbol" panose="05050102010706020507" pitchFamily="18" charset="2"/>
              <a:buChar char=""/>
            </a:pPr>
            <a:r>
              <a:rPr lang="en-US" sz="2400" b="1" dirty="0">
                <a:solidFill>
                  <a:srgbClr val="002060"/>
                </a:solidFill>
                <a:effectLst/>
                <a:latin typeface="Century Gothic"/>
                <a:ea typeface="Calibri" panose="020F0502020204030204" pitchFamily="34" charset="0"/>
                <a:cs typeface="Times New Roman"/>
              </a:rPr>
              <a:t>There are many types of matrices that can be used to assess your boards reflection of the community.</a:t>
            </a:r>
            <a:r>
              <a:rPr lang="en-US" sz="2400" b="1" dirty="0">
                <a:solidFill>
                  <a:srgbClr val="002060"/>
                </a:solidFill>
                <a:latin typeface="Century Gothic"/>
                <a:ea typeface="Calibri" panose="020F0502020204030204" pitchFamily="34" charset="0"/>
                <a:cs typeface="Times New Roman"/>
              </a:rPr>
              <a:t>  Composition Survey available via TSA.</a:t>
            </a:r>
            <a:endParaRPr lang="en-US" sz="2400" b="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endParaRPr>
          </a:p>
          <a:p>
            <a:pPr marL="342900" indent="-342900">
              <a:lnSpc>
                <a:spcPct val="107000"/>
              </a:lnSpc>
              <a:spcBef>
                <a:spcPts val="0"/>
              </a:spcBef>
              <a:buFont typeface="Symbol" panose="05050102010706020507" pitchFamily="18" charset="2"/>
              <a:buChar char=""/>
            </a:pPr>
            <a:r>
              <a:rPr lang="en-US" sz="2400" b="1" dirty="0">
                <a:solidFill>
                  <a:srgbClr val="002060"/>
                </a:solidFill>
                <a:effectLst/>
                <a:latin typeface="Century Gothic"/>
                <a:ea typeface="Calibri" panose="020F0502020204030204" pitchFamily="34" charset="0"/>
                <a:cs typeface="Times New Roman"/>
              </a:rPr>
              <a:t>The most important take away from the matrix</a:t>
            </a:r>
            <a:r>
              <a:rPr lang="en-US" sz="2400" b="1" dirty="0">
                <a:solidFill>
                  <a:srgbClr val="002060"/>
                </a:solidFill>
                <a:latin typeface="Century Gothic"/>
                <a:ea typeface="Calibri" panose="020F0502020204030204" pitchFamily="34" charset="0"/>
                <a:cs typeface="Times New Roman"/>
              </a:rPr>
              <a:t>/composition</a:t>
            </a:r>
            <a:r>
              <a:rPr lang="en-US" sz="2400" b="1" dirty="0">
                <a:solidFill>
                  <a:srgbClr val="002060"/>
                </a:solidFill>
                <a:effectLst/>
                <a:latin typeface="Century Gothic"/>
                <a:ea typeface="Calibri" panose="020F0502020204030204" pitchFamily="34" charset="0"/>
                <a:cs typeface="Times New Roman"/>
              </a:rPr>
              <a:t> </a:t>
            </a:r>
            <a:r>
              <a:rPr lang="en-US" sz="2400" b="1" dirty="0">
                <a:solidFill>
                  <a:srgbClr val="002060"/>
                </a:solidFill>
                <a:latin typeface="Century Gothic"/>
                <a:ea typeface="Calibri" panose="020F0502020204030204" pitchFamily="34" charset="0"/>
                <a:cs typeface="Times New Roman"/>
              </a:rPr>
              <a:t>survey </a:t>
            </a:r>
            <a:r>
              <a:rPr lang="en-US" sz="2400" b="1" dirty="0">
                <a:solidFill>
                  <a:srgbClr val="002060"/>
                </a:solidFill>
                <a:effectLst/>
                <a:latin typeface="Century Gothic"/>
                <a:ea typeface="Calibri" panose="020F0502020204030204" pitchFamily="34" charset="0"/>
                <a:cs typeface="Times New Roman"/>
              </a:rPr>
              <a:t>should be:</a:t>
            </a:r>
            <a:r>
              <a:rPr lang="en-US" sz="2400" b="1" dirty="0">
                <a:solidFill>
                  <a:srgbClr val="002060"/>
                </a:solidFill>
                <a:latin typeface="Century Gothic"/>
                <a:ea typeface="Calibri" panose="020F0502020204030204" pitchFamily="34" charset="0"/>
                <a:cs typeface="Times New Roman"/>
              </a:rPr>
              <a:t> </a:t>
            </a:r>
            <a:endParaRPr lang="en-US" sz="2400" b="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how the board matches with the demographics of the community</a:t>
            </a:r>
          </a:p>
          <a:p>
            <a:pPr marL="742950" lvl="1" indent="-285750">
              <a:lnSpc>
                <a:spcPct val="107000"/>
              </a:lnSpc>
              <a:spcBef>
                <a:spcPts val="0"/>
              </a:spcBef>
              <a:buFont typeface="Courier New" panose="02070309020205020404" pitchFamily="49" charset="0"/>
              <a:buChar char="o"/>
            </a:pPr>
            <a:r>
              <a:rPr lang="en-US" dirty="0">
                <a:solidFill>
                  <a:srgbClr val="002060"/>
                </a:solidFill>
                <a:effectLst/>
                <a:latin typeface="Century Gothic"/>
                <a:ea typeface="Calibri" panose="020F0502020204030204" pitchFamily="34" charset="0"/>
                <a:cs typeface="Times New Roman"/>
              </a:rPr>
              <a:t>existing knowledge and relationships needed to execute the Battle Plan</a:t>
            </a:r>
            <a:r>
              <a:rPr lang="en-US" dirty="0">
                <a:solidFill>
                  <a:srgbClr val="002060"/>
                </a:solidFill>
                <a:latin typeface="Century Gothic"/>
                <a:ea typeface="Calibri" panose="020F0502020204030204" pitchFamily="34" charset="0"/>
                <a:cs typeface="Times New Roman"/>
              </a:rPr>
              <a:t>/strategic plan</a:t>
            </a:r>
            <a:endParaRPr lang="en-US"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Courier New" panose="02070309020205020404" pitchFamily="49" charset="0"/>
              <a:buChar char="o"/>
            </a:pPr>
            <a:r>
              <a:rPr lang="en-US"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are key businesses/corporations and other community organizations represented</a:t>
            </a:r>
          </a:p>
          <a:p>
            <a:pPr marL="0" indent="0">
              <a:buNone/>
            </a:pPr>
            <a:endParaRPr lang="en-US" sz="4000" dirty="0">
              <a:solidFill>
                <a:srgbClr val="002060"/>
              </a:solidFill>
              <a:latin typeface="Century Gothic" panose="020B0502020202020204" pitchFamily="34" charset="0"/>
            </a:endParaRPr>
          </a:p>
        </p:txBody>
      </p:sp>
    </p:spTree>
    <p:extLst>
      <p:ext uri="{BB962C8B-B14F-4D97-AF65-F5344CB8AC3E}">
        <p14:creationId xmlns:p14="http://schemas.microsoft.com/office/powerpoint/2010/main" val="33381321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Un dibujo de una persona&#10;&#10;Descripción generada automáticamente con confianza baja">
            <a:extLst>
              <a:ext uri="{FF2B5EF4-FFF2-40B4-BE49-F238E27FC236}">
                <a16:creationId xmlns:a16="http://schemas.microsoft.com/office/drawing/2014/main" id="{57A7A876-8EAF-FE0C-4841-C9E26D3243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9EC73B27-703E-D163-91DF-3B9FFF2607AE}"/>
              </a:ext>
            </a:extLst>
          </p:cNvPr>
          <p:cNvSpPr>
            <a:spLocks noGrp="1"/>
          </p:cNvSpPr>
          <p:nvPr>
            <p:ph type="title"/>
          </p:nvPr>
        </p:nvSpPr>
        <p:spPr>
          <a:xfrm>
            <a:off x="892277" y="787912"/>
            <a:ext cx="10461523" cy="922901"/>
          </a:xfrm>
        </p:spPr>
        <p:txBody>
          <a:bodyPr>
            <a:normAutofit fontScale="90000"/>
          </a:bodyPr>
          <a:lstStyle/>
          <a:p>
            <a:r>
              <a:rPr lang="en-US" sz="2800" b="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1 REVIEW CURRENT AB MEMBERSHIP – ENGAGEMENT, </a:t>
            </a:r>
            <a:br>
              <a:rPr lang="en-US" sz="2800" b="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br>
            <a:r>
              <a:rPr lang="en-US" sz="2800" b="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COMMITTEE PARTICIPATION, GIVING, RELATIONSHIP CAPITAL</a:t>
            </a:r>
            <a:br>
              <a:rPr lang="en-US" sz="4800" b="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br>
            <a:endParaRPr lang="en-US" sz="4800" b="1" dirty="0">
              <a:solidFill>
                <a:srgbClr val="002060"/>
              </a:solidFill>
              <a:latin typeface="Century Gothic" panose="020B0502020202020204" pitchFamily="34" charset="0"/>
            </a:endParaRPr>
          </a:p>
        </p:txBody>
      </p:sp>
      <p:sp>
        <p:nvSpPr>
          <p:cNvPr id="3" name="Content Placeholder 2">
            <a:extLst>
              <a:ext uri="{FF2B5EF4-FFF2-40B4-BE49-F238E27FC236}">
                <a16:creationId xmlns:a16="http://schemas.microsoft.com/office/drawing/2014/main" id="{E6DA6799-F635-2D2D-8751-E36E8DC30628}"/>
              </a:ext>
            </a:extLst>
          </p:cNvPr>
          <p:cNvSpPr>
            <a:spLocks noGrp="1"/>
          </p:cNvSpPr>
          <p:nvPr>
            <p:ph idx="1"/>
          </p:nvPr>
        </p:nvSpPr>
        <p:spPr>
          <a:xfrm>
            <a:off x="1661652" y="1668309"/>
            <a:ext cx="9692148" cy="4351338"/>
          </a:xfrm>
        </p:spPr>
        <p:txBody>
          <a:bodyPr>
            <a:normAutofit/>
          </a:bodyPr>
          <a:lstStyle/>
          <a:p>
            <a:pPr marL="342900" marR="0" lvl="0" indent="-342900">
              <a:lnSpc>
                <a:spcPct val="107000"/>
              </a:lnSpc>
              <a:spcBef>
                <a:spcPts val="0"/>
              </a:spcBef>
              <a:spcAft>
                <a:spcPts val="0"/>
              </a:spcAft>
              <a:buFont typeface="Symbol" panose="05050102010706020507" pitchFamily="18" charset="2"/>
              <a:buChar char=""/>
            </a:pPr>
            <a:r>
              <a:rPr lang="en-US" sz="2400" b="1" dirty="0">
                <a:solidFill>
                  <a:srgbClr val="002060"/>
                </a:solidFill>
                <a:latin typeface="Century Gothic" panose="020B0502020202020204" pitchFamily="34" charset="0"/>
                <a:ea typeface="Calibri" panose="020F0502020204030204" pitchFamily="34" charset="0"/>
                <a:cs typeface="Times New Roman" panose="02020603050405020304" pitchFamily="18" charset="0"/>
              </a:rPr>
              <a:t>U</a:t>
            </a:r>
            <a:r>
              <a:rPr lang="en-US" sz="2400" b="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se a tracker to keep up with the board engagement expectations set by the Executive Committee.  This tracker is used to record: </a:t>
            </a:r>
          </a:p>
          <a:p>
            <a:pPr marL="742950" marR="0" lvl="1" indent="-285750">
              <a:lnSpc>
                <a:spcPct val="107000"/>
              </a:lnSpc>
              <a:spcBef>
                <a:spcPts val="0"/>
              </a:spcBef>
              <a:spcAft>
                <a:spcPts val="0"/>
              </a:spcAft>
              <a:buFont typeface="Courier New" panose="02070309020205020404" pitchFamily="49" charset="0"/>
              <a:buChar char="o"/>
            </a:pPr>
            <a:r>
              <a:rPr lang="en-US"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Number of meetings attended</a:t>
            </a:r>
          </a:p>
          <a:p>
            <a:pPr marL="742950" marR="0" lvl="1" indent="-285750">
              <a:lnSpc>
                <a:spcPct val="107000"/>
              </a:lnSpc>
              <a:spcBef>
                <a:spcPts val="0"/>
              </a:spcBef>
              <a:spcAft>
                <a:spcPts val="0"/>
              </a:spcAft>
              <a:buFont typeface="Courier New" panose="02070309020205020404" pitchFamily="49" charset="0"/>
              <a:buChar char="o"/>
            </a:pPr>
            <a:r>
              <a:rPr lang="en-US"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Committee selected to participate on </a:t>
            </a:r>
          </a:p>
          <a:p>
            <a:pPr marL="742950" marR="0" lvl="1" indent="-285750">
              <a:lnSpc>
                <a:spcPct val="107000"/>
              </a:lnSpc>
              <a:spcBef>
                <a:spcPts val="0"/>
              </a:spcBef>
              <a:spcAft>
                <a:spcPts val="0"/>
              </a:spcAft>
              <a:buFont typeface="Courier New" panose="02070309020205020404" pitchFamily="49" charset="0"/>
              <a:buChar char="o"/>
            </a:pPr>
            <a:r>
              <a:rPr lang="en-US"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Annual giving</a:t>
            </a:r>
          </a:p>
          <a:p>
            <a:pPr marL="742950" marR="0" lvl="1" indent="-285750">
              <a:lnSpc>
                <a:spcPct val="107000"/>
              </a:lnSpc>
              <a:spcBef>
                <a:spcPts val="0"/>
              </a:spcBef>
              <a:spcAft>
                <a:spcPts val="0"/>
              </a:spcAft>
              <a:buFont typeface="Courier New" panose="02070309020205020404" pitchFamily="49" charset="0"/>
              <a:buChar char="o"/>
            </a:pPr>
            <a:r>
              <a:rPr lang="en-US"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Number of people brought as a guest to a board meeting, committee meeting or other event (relationship capital)</a:t>
            </a:r>
          </a:p>
          <a:p>
            <a:pPr marL="742950" marR="0" lvl="1" indent="-285750">
              <a:lnSpc>
                <a:spcPct val="107000"/>
              </a:lnSpc>
              <a:spcBef>
                <a:spcPts val="0"/>
              </a:spcBef>
              <a:spcAft>
                <a:spcPts val="800"/>
              </a:spcAft>
              <a:buFont typeface="Courier New" panose="02070309020205020404" pitchFamily="49" charset="0"/>
              <a:buChar char="o"/>
            </a:pPr>
            <a:r>
              <a:rPr lang="en-US"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Other fundraising activity </a:t>
            </a:r>
          </a:p>
          <a:p>
            <a:pPr marL="0" indent="0">
              <a:buNone/>
            </a:pPr>
            <a:endParaRPr lang="en-US" sz="4000" dirty="0">
              <a:solidFill>
                <a:srgbClr val="002060"/>
              </a:solidFill>
              <a:latin typeface="Century Gothic" panose="020B0502020202020204" pitchFamily="34" charset="0"/>
            </a:endParaRPr>
          </a:p>
        </p:txBody>
      </p:sp>
    </p:spTree>
    <p:extLst>
      <p:ext uri="{BB962C8B-B14F-4D97-AF65-F5344CB8AC3E}">
        <p14:creationId xmlns:p14="http://schemas.microsoft.com/office/powerpoint/2010/main" val="11680666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Texto&#10;&#10;Descripción generada automáticamente">
            <a:extLst>
              <a:ext uri="{FF2B5EF4-FFF2-40B4-BE49-F238E27FC236}">
                <a16:creationId xmlns:a16="http://schemas.microsoft.com/office/drawing/2014/main" id="{22E8E169-86CB-EEB1-DA29-096A58A6EE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C38E5CC0-FB4B-DEDB-743A-6CCCC74F3610}"/>
              </a:ext>
            </a:extLst>
          </p:cNvPr>
          <p:cNvSpPr>
            <a:spLocks noGrp="1"/>
          </p:cNvSpPr>
          <p:nvPr>
            <p:ph type="title"/>
          </p:nvPr>
        </p:nvSpPr>
        <p:spPr>
          <a:xfrm>
            <a:off x="749710" y="2842853"/>
            <a:ext cx="10515600" cy="2260088"/>
          </a:xfrm>
        </p:spPr>
        <p:txBody>
          <a:bodyPr>
            <a:normAutofit fontScale="90000"/>
          </a:bodyPr>
          <a:lstStyle/>
          <a:p>
            <a:pPr algn="ctr"/>
            <a:r>
              <a:rPr lang="en-US" sz="5400" b="1" dirty="0">
                <a:solidFill>
                  <a:srgbClr val="002060"/>
                </a:solidFill>
                <a:latin typeface="Century Gothic"/>
              </a:rPr>
              <a:t>REVIEW COMPOSITION SURVEY </a:t>
            </a:r>
            <a:br>
              <a:rPr lang="en-US" sz="5400" b="1" dirty="0">
                <a:latin typeface="Century Gothic" panose="020B0502020202020204" pitchFamily="34" charset="0"/>
              </a:rPr>
            </a:br>
            <a:r>
              <a:rPr lang="en-US" sz="5400" b="1" dirty="0">
                <a:solidFill>
                  <a:srgbClr val="FF0000"/>
                </a:solidFill>
                <a:latin typeface="Century Gothic"/>
              </a:rPr>
              <a:t>&amp; ENGAGEMENT TRACKER</a:t>
            </a:r>
            <a:br>
              <a:rPr lang="en-US" sz="5400" b="1" dirty="0">
                <a:solidFill>
                  <a:srgbClr val="FF0000"/>
                </a:solidFill>
                <a:latin typeface="Century Gothic"/>
              </a:rPr>
            </a:br>
            <a:r>
              <a:rPr lang="en-US" sz="2800" b="1" dirty="0">
                <a:solidFill>
                  <a:srgbClr val="FF0000"/>
                </a:solidFill>
                <a:latin typeface="Century Gothic"/>
              </a:rPr>
              <a:t>Survey: </a:t>
            </a:r>
            <a:r>
              <a:rPr lang="en-US" sz="2800" dirty="0">
                <a:ea typeface="+mj-lt"/>
                <a:cs typeface="+mj-lt"/>
                <a:hlinkClick r:id="rId3"/>
              </a:rPr>
              <a:t>https://forms.office.com/r/1n1RBx19wp</a:t>
            </a:r>
            <a:br>
              <a:rPr lang="en-US" sz="2800" dirty="0">
                <a:ea typeface="+mj-lt"/>
                <a:cs typeface="+mj-lt"/>
              </a:rPr>
            </a:br>
            <a:endParaRPr lang="en-US" sz="5400" b="1" dirty="0">
              <a:solidFill>
                <a:srgbClr val="FF0000"/>
              </a:solidFill>
              <a:latin typeface="Century Gothic"/>
            </a:endParaRPr>
          </a:p>
        </p:txBody>
      </p:sp>
    </p:spTree>
    <p:extLst>
      <p:ext uri="{BB962C8B-B14F-4D97-AF65-F5344CB8AC3E}">
        <p14:creationId xmlns:p14="http://schemas.microsoft.com/office/powerpoint/2010/main" val="36767643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nterfaz de usuario gráfica, Aplicación&#10;&#10;Descripción generada automáticamente">
            <a:extLst>
              <a:ext uri="{FF2B5EF4-FFF2-40B4-BE49-F238E27FC236}">
                <a16:creationId xmlns:a16="http://schemas.microsoft.com/office/drawing/2014/main" id="{396F60FA-ED9B-7C3F-1BA2-ECABDE46F8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6D413253-6876-6798-00AB-009ACE4C91E0}"/>
              </a:ext>
            </a:extLst>
          </p:cNvPr>
          <p:cNvSpPr>
            <a:spLocks noGrp="1"/>
          </p:cNvSpPr>
          <p:nvPr>
            <p:ph type="title"/>
          </p:nvPr>
        </p:nvSpPr>
        <p:spPr>
          <a:xfrm>
            <a:off x="946355" y="1918621"/>
            <a:ext cx="8050161" cy="637765"/>
          </a:xfrm>
        </p:spPr>
        <p:txBody>
          <a:bodyPr>
            <a:noAutofit/>
          </a:bodyPr>
          <a:lstStyle/>
          <a:p>
            <a:r>
              <a:rPr lang="en-US" sz="2400" b="1"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t>2 IDENTIFY MEMBERS REACHING THEIR TERM LIMIT </a:t>
            </a:r>
            <a:br>
              <a:rPr lang="en-US" sz="2400" b="1"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br>
            <a:r>
              <a:rPr lang="en-US" sz="2400" b="1"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t>AND DECIDE CONTINUED ENGAGEMENT LEVEL, IF ANY </a:t>
            </a:r>
            <a:br>
              <a:rPr lang="en-US" sz="2400" b="1"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br>
            <a:endParaRPr lang="en-US" sz="5400" b="1" dirty="0">
              <a:solidFill>
                <a:srgbClr val="FF0000"/>
              </a:solidFill>
              <a:latin typeface="Century Gothic" panose="020B0502020202020204" pitchFamily="34" charset="0"/>
            </a:endParaRPr>
          </a:p>
        </p:txBody>
      </p:sp>
      <p:sp>
        <p:nvSpPr>
          <p:cNvPr id="3" name="Content Placeholder 2">
            <a:extLst>
              <a:ext uri="{FF2B5EF4-FFF2-40B4-BE49-F238E27FC236}">
                <a16:creationId xmlns:a16="http://schemas.microsoft.com/office/drawing/2014/main" id="{288E4FCE-C774-BB36-671C-D02E3A8E3609}"/>
              </a:ext>
            </a:extLst>
          </p:cNvPr>
          <p:cNvSpPr>
            <a:spLocks noGrp="1"/>
          </p:cNvSpPr>
          <p:nvPr>
            <p:ph idx="1"/>
          </p:nvPr>
        </p:nvSpPr>
        <p:spPr>
          <a:xfrm>
            <a:off x="838200" y="2685002"/>
            <a:ext cx="10515600" cy="3596147"/>
          </a:xfrm>
        </p:spPr>
        <p:txBody>
          <a:bodyPr>
            <a:normAutofit lnSpcReduction="10000"/>
          </a:bodyPr>
          <a:lstStyle/>
          <a:p>
            <a:pPr marL="342900" marR="0" lvl="0" indent="-342900">
              <a:lnSpc>
                <a:spcPct val="107000"/>
              </a:lnSpc>
              <a:spcBef>
                <a:spcPts val="0"/>
              </a:spcBef>
              <a:spcAft>
                <a:spcPts val="0"/>
              </a:spcAft>
              <a:buFont typeface="Symbol" panose="05050102010706020507" pitchFamily="18" charset="2"/>
              <a:buChar char=""/>
            </a:pPr>
            <a:r>
              <a:rPr lang="en-US" sz="2000" dirty="0">
                <a:effectLst/>
                <a:latin typeface="Century Gothic" panose="020B0502020202020204" pitchFamily="34" charset="0"/>
                <a:ea typeface="Calibri" panose="020F0502020204030204" pitchFamily="34" charset="0"/>
                <a:cs typeface="Times New Roman" panose="02020603050405020304" pitchFamily="18" charset="0"/>
              </a:rPr>
              <a:t>Use of term limits are key in maintaining the strength of the board</a:t>
            </a:r>
          </a:p>
          <a:p>
            <a:pPr marL="342900" marR="0" lvl="0" indent="-342900">
              <a:lnSpc>
                <a:spcPct val="107000"/>
              </a:lnSpc>
              <a:spcBef>
                <a:spcPts val="0"/>
              </a:spcBef>
              <a:spcAft>
                <a:spcPts val="0"/>
              </a:spcAft>
              <a:buFont typeface="Symbol" panose="05050102010706020507" pitchFamily="18" charset="2"/>
              <a:buChar char=""/>
            </a:pPr>
            <a:r>
              <a:rPr lang="en-US" sz="2000" dirty="0">
                <a:effectLst/>
                <a:latin typeface="Century Gothic" panose="020B0502020202020204" pitchFamily="34" charset="0"/>
                <a:ea typeface="Calibri" panose="020F0502020204030204" pitchFamily="34" charset="0"/>
                <a:cs typeface="Times New Roman" panose="02020603050405020304" pitchFamily="18" charset="0"/>
              </a:rPr>
              <a:t>Some of your stronger members may become disenchanted when other board members are not serving as strong as they are</a:t>
            </a:r>
          </a:p>
          <a:p>
            <a:pPr marL="342900" marR="0" lvl="0" indent="-342900">
              <a:lnSpc>
                <a:spcPct val="107000"/>
              </a:lnSpc>
              <a:spcBef>
                <a:spcPts val="0"/>
              </a:spcBef>
              <a:spcAft>
                <a:spcPts val="0"/>
              </a:spcAft>
              <a:buFont typeface="Symbol" panose="05050102010706020507" pitchFamily="18" charset="2"/>
              <a:buChar char=""/>
            </a:pPr>
            <a:r>
              <a:rPr lang="en-US" sz="2000" dirty="0">
                <a:effectLst/>
                <a:latin typeface="Century Gothic" panose="020B0502020202020204" pitchFamily="34" charset="0"/>
                <a:ea typeface="Calibri" panose="020F0502020204030204" pitchFamily="34" charset="0"/>
                <a:cs typeface="Times New Roman" panose="02020603050405020304" pitchFamily="18" charset="0"/>
              </a:rPr>
              <a:t>When reviewing your board identify the members that have expired and decide if they should be asked to return in one year</a:t>
            </a:r>
          </a:p>
          <a:p>
            <a:pPr marL="342900" marR="0" lvl="0" indent="-342900">
              <a:lnSpc>
                <a:spcPct val="107000"/>
              </a:lnSpc>
              <a:spcBef>
                <a:spcPts val="0"/>
              </a:spcBef>
              <a:spcAft>
                <a:spcPts val="0"/>
              </a:spcAft>
              <a:buFont typeface="Symbol" panose="05050102010706020507" pitchFamily="18" charset="2"/>
              <a:buChar char=""/>
            </a:pPr>
            <a:r>
              <a:rPr lang="en-US" sz="2000" dirty="0">
                <a:effectLst/>
                <a:latin typeface="Century Gothic" panose="020B0502020202020204" pitchFamily="34" charset="0"/>
                <a:ea typeface="Calibri" panose="020F0502020204030204" pitchFamily="34" charset="0"/>
                <a:cs typeface="Times New Roman" panose="02020603050405020304" pitchFamily="18" charset="0"/>
              </a:rPr>
              <a:t>If yes, let them know you would like them to return in one year, due to term limits, but they are needed in the meantime on a committee or in a campaign they enjoy planning</a:t>
            </a:r>
          </a:p>
          <a:p>
            <a:pPr marL="342900" marR="0" lvl="0" indent="-342900">
              <a:lnSpc>
                <a:spcPct val="107000"/>
              </a:lnSpc>
              <a:spcBef>
                <a:spcPts val="0"/>
              </a:spcBef>
              <a:spcAft>
                <a:spcPts val="800"/>
              </a:spcAft>
              <a:buFont typeface="Symbol" panose="05050102010706020507" pitchFamily="18" charset="2"/>
              <a:buChar char=""/>
            </a:pPr>
            <a:r>
              <a:rPr lang="en-US" sz="2000" dirty="0">
                <a:effectLst/>
                <a:latin typeface="Century Gothic" panose="020B0502020202020204" pitchFamily="34" charset="0"/>
                <a:ea typeface="Calibri" panose="020F0502020204030204" pitchFamily="34" charset="0"/>
                <a:cs typeface="Times New Roman" panose="02020603050405020304" pitchFamily="18" charset="0"/>
              </a:rPr>
              <a:t>Members selected to return should be given a nice token of appreciation in front of the board and thank them for their service, their relationship matters, and we should recognize time served</a:t>
            </a:r>
          </a:p>
          <a:p>
            <a:pPr marL="0" indent="0">
              <a:buNone/>
            </a:pPr>
            <a:endParaRPr lang="en-US" sz="3200" dirty="0">
              <a:latin typeface="Century Gothic" panose="020B0502020202020204" pitchFamily="34" charset="0"/>
            </a:endParaRPr>
          </a:p>
        </p:txBody>
      </p:sp>
    </p:spTree>
    <p:extLst>
      <p:ext uri="{BB962C8B-B14F-4D97-AF65-F5344CB8AC3E}">
        <p14:creationId xmlns:p14="http://schemas.microsoft.com/office/powerpoint/2010/main" val="29483975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Interfaz de usuario gráfica&#10;&#10;Descripción generada automáticamente">
            <a:extLst>
              <a:ext uri="{FF2B5EF4-FFF2-40B4-BE49-F238E27FC236}">
                <a16:creationId xmlns:a16="http://schemas.microsoft.com/office/drawing/2014/main" id="{39513BA9-0531-C55F-6712-5FF8FD97A7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E80D8448-E50E-BB35-65EE-B92ABC072B96}"/>
              </a:ext>
            </a:extLst>
          </p:cNvPr>
          <p:cNvSpPr>
            <a:spLocks noGrp="1"/>
          </p:cNvSpPr>
          <p:nvPr>
            <p:ph type="title"/>
          </p:nvPr>
        </p:nvSpPr>
        <p:spPr>
          <a:xfrm>
            <a:off x="759542" y="1546254"/>
            <a:ext cx="10515600" cy="1205057"/>
          </a:xfrm>
        </p:spPr>
        <p:txBody>
          <a:bodyPr>
            <a:normAutofit/>
          </a:bodyPr>
          <a:lstStyle/>
          <a:p>
            <a:r>
              <a:rPr lang="en-US" sz="3200" b="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3 CONDUCT THE STANDARDS OF ADVISORY </a:t>
            </a:r>
            <a:br>
              <a:rPr lang="en-US" sz="3200" b="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br>
            <a:r>
              <a:rPr lang="en-US" sz="3200" b="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BOARD EFFECTIVENESS REVIEW </a:t>
            </a:r>
            <a:endParaRPr lang="en-US" sz="6600" b="1" dirty="0">
              <a:solidFill>
                <a:srgbClr val="002060"/>
              </a:solidFill>
              <a:latin typeface="Century Gothic" panose="020B0502020202020204" pitchFamily="34" charset="0"/>
            </a:endParaRPr>
          </a:p>
        </p:txBody>
      </p:sp>
      <p:sp>
        <p:nvSpPr>
          <p:cNvPr id="3" name="Content Placeholder 2">
            <a:extLst>
              <a:ext uri="{FF2B5EF4-FFF2-40B4-BE49-F238E27FC236}">
                <a16:creationId xmlns:a16="http://schemas.microsoft.com/office/drawing/2014/main" id="{5F9556CC-2603-833C-1479-AF171D5453EE}"/>
              </a:ext>
            </a:extLst>
          </p:cNvPr>
          <p:cNvSpPr>
            <a:spLocks noGrp="1"/>
          </p:cNvSpPr>
          <p:nvPr>
            <p:ph idx="1"/>
          </p:nvPr>
        </p:nvSpPr>
        <p:spPr>
          <a:xfrm>
            <a:off x="671052" y="2786339"/>
            <a:ext cx="10515600" cy="3596147"/>
          </a:xfrm>
        </p:spPr>
        <p:txBody>
          <a:bodyPr vert="horz" lIns="91440" tIns="45720" rIns="91440" bIns="45720" rtlCol="0" anchor="t">
            <a:normAutofit fontScale="92500" lnSpcReduction="10000"/>
          </a:bodyPr>
          <a:lstStyle/>
          <a:p>
            <a:pPr marL="342900" marR="0" lvl="0" indent="-342900">
              <a:lnSpc>
                <a:spcPct val="107000"/>
              </a:lnSpc>
              <a:spcBef>
                <a:spcPts val="0"/>
              </a:spcBef>
              <a:spcAft>
                <a:spcPts val="0"/>
              </a:spcAft>
              <a:buFont typeface="Symbol" panose="05050102010706020507" pitchFamily="18" charset="2"/>
              <a:buChar char=""/>
            </a:pPr>
            <a:r>
              <a:rPr lang="en-US" sz="20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This is a great measurement tool to see what your board knows about the key functions of the board and resource development</a:t>
            </a:r>
          </a:p>
          <a:p>
            <a:pPr marL="342900" marR="0" lvl="0" indent="-342900">
              <a:lnSpc>
                <a:spcPct val="107000"/>
              </a:lnSpc>
              <a:spcBef>
                <a:spcPts val="0"/>
              </a:spcBef>
              <a:spcAft>
                <a:spcPts val="0"/>
              </a:spcAft>
              <a:buFont typeface="Symbol" panose="05050102010706020507" pitchFamily="18" charset="2"/>
              <a:buChar char=""/>
            </a:pPr>
            <a:r>
              <a:rPr lang="en-US" sz="20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It also looks at the boards understanding of the strength of the areas reviewed</a:t>
            </a:r>
          </a:p>
          <a:p>
            <a:pPr marL="342900" marR="0" lvl="0" indent="-342900">
              <a:lnSpc>
                <a:spcPct val="107000"/>
              </a:lnSpc>
              <a:spcBef>
                <a:spcPts val="0"/>
              </a:spcBef>
              <a:spcAft>
                <a:spcPts val="0"/>
              </a:spcAft>
              <a:buFont typeface="Symbol" panose="05050102010706020507" pitchFamily="18" charset="2"/>
              <a:buChar char=""/>
            </a:pPr>
            <a:r>
              <a:rPr lang="en-US" sz="20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17 specific questions are asked and then a review of the results is scheduled with the committee to make sure the gaps are addressed in the orientation process or through other designed remedies (a solution to the lack of knowledge or engagement by the board)</a:t>
            </a:r>
          </a:p>
          <a:p>
            <a:pPr marL="742950" marR="0" lvl="1" indent="-285750">
              <a:lnSpc>
                <a:spcPct val="107000"/>
              </a:lnSpc>
              <a:spcBef>
                <a:spcPts val="0"/>
              </a:spcBef>
              <a:spcAft>
                <a:spcPts val="0"/>
              </a:spcAft>
              <a:buFont typeface="Courier New" panose="02070309020205020404" pitchFamily="49" charset="0"/>
              <a:buChar char="o"/>
            </a:pPr>
            <a:r>
              <a:rPr lang="en-US" sz="20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This could be forming a committee to address the issue</a:t>
            </a:r>
          </a:p>
          <a:p>
            <a:pPr marL="742950" marR="0" lvl="1" indent="-285750">
              <a:lnSpc>
                <a:spcPct val="107000"/>
              </a:lnSpc>
              <a:spcBef>
                <a:spcPts val="0"/>
              </a:spcBef>
              <a:spcAft>
                <a:spcPts val="0"/>
              </a:spcAft>
              <a:buFont typeface="Courier New" panose="02070309020205020404" pitchFamily="49" charset="0"/>
              <a:buChar char="o"/>
            </a:pPr>
            <a:r>
              <a:rPr lang="en-US" sz="20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It could mean incorporating the remedy in advisory board meetings</a:t>
            </a:r>
          </a:p>
          <a:p>
            <a:pPr marL="742950" marR="0" lvl="1" indent="-285750">
              <a:lnSpc>
                <a:spcPct val="107000"/>
              </a:lnSpc>
              <a:spcBef>
                <a:spcPts val="0"/>
              </a:spcBef>
              <a:spcAft>
                <a:spcPts val="800"/>
              </a:spcAft>
              <a:buFont typeface="Courier New" panose="02070309020205020404" pitchFamily="49" charset="0"/>
              <a:buChar char="o"/>
            </a:pPr>
            <a:r>
              <a:rPr lang="en-US" sz="20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Attached are the questions answered by CRD and overall results from the Board</a:t>
            </a:r>
          </a:p>
          <a:p>
            <a:pPr marL="285750" indent="-285750">
              <a:lnSpc>
                <a:spcPct val="107000"/>
              </a:lnSpc>
              <a:spcBef>
                <a:spcPts val="0"/>
              </a:spcBef>
              <a:spcAft>
                <a:spcPts val="800"/>
              </a:spcAft>
              <a:buFont typeface="Courier New" panose="02070309020205020404" pitchFamily="49" charset="0"/>
              <a:buChar char="o"/>
            </a:pPr>
            <a:r>
              <a:rPr lang="en-US" sz="2400" dirty="0">
                <a:solidFill>
                  <a:schemeClr val="bg1"/>
                </a:solidFill>
                <a:latin typeface="Century Gothic"/>
                <a:cs typeface="Times New Roman"/>
              </a:rPr>
              <a:t>Tool: </a:t>
            </a:r>
            <a:r>
              <a:rPr lang="en-US" sz="2400" dirty="0">
                <a:ea typeface="+mn-lt"/>
                <a:cs typeface="+mn-lt"/>
                <a:hlinkClick r:id="rId3"/>
              </a:rPr>
              <a:t>https://forms.office.com/r/hVZhPEaTq0</a:t>
            </a:r>
            <a:endParaRPr lang="en-US" sz="2400" dirty="0">
              <a:solidFill>
                <a:schemeClr val="bg1"/>
              </a:solidFill>
              <a:latin typeface="Century Gothic" panose="020B0502020202020204" pitchFamily="34" charset="0"/>
              <a:cs typeface="Times New Roman"/>
            </a:endParaRPr>
          </a:p>
          <a:p>
            <a:pPr marL="285750" indent="-285750">
              <a:lnSpc>
                <a:spcPct val="107000"/>
              </a:lnSpc>
              <a:spcBef>
                <a:spcPts val="0"/>
              </a:spcBef>
              <a:spcAft>
                <a:spcPts val="800"/>
              </a:spcAft>
              <a:buFont typeface="Courier New" panose="02070309020205020404" pitchFamily="49" charset="0"/>
              <a:buChar char="o"/>
            </a:pPr>
            <a:endParaRPr lang="en-US" sz="2400" dirty="0">
              <a:solidFill>
                <a:srgbClr val="000000"/>
              </a:solidFill>
              <a:latin typeface="Calibri"/>
              <a:cs typeface="Calibri"/>
            </a:endParaRPr>
          </a:p>
          <a:p>
            <a:pPr marL="0" indent="0">
              <a:buNone/>
            </a:pPr>
            <a:endParaRPr lang="en-US" sz="320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40427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Texto&#10;&#10;Descripción generada automáticamente">
            <a:extLst>
              <a:ext uri="{FF2B5EF4-FFF2-40B4-BE49-F238E27FC236}">
                <a16:creationId xmlns:a16="http://schemas.microsoft.com/office/drawing/2014/main" id="{67CE47EC-8F9F-92D5-0820-2372C9307B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30863B99-CB01-7B26-1BE1-738B4C280FBB}"/>
              </a:ext>
            </a:extLst>
          </p:cNvPr>
          <p:cNvSpPr>
            <a:spLocks noGrp="1"/>
          </p:cNvSpPr>
          <p:nvPr>
            <p:ph type="ctrTitle"/>
          </p:nvPr>
        </p:nvSpPr>
        <p:spPr>
          <a:xfrm>
            <a:off x="884903" y="2609536"/>
            <a:ext cx="10422194" cy="1973223"/>
          </a:xfrm>
        </p:spPr>
        <p:txBody>
          <a:bodyPr>
            <a:normAutofit/>
          </a:bodyPr>
          <a:lstStyle/>
          <a:p>
            <a:r>
              <a:rPr lang="en-US" b="1" dirty="0">
                <a:solidFill>
                  <a:srgbClr val="002060"/>
                </a:solidFill>
                <a:latin typeface="Century Gothic" panose="020B0502020202020204" pitchFamily="34" charset="0"/>
              </a:rPr>
              <a:t>RECRUITING NEW ADVISORY ORGANIZATION MEMBERS</a:t>
            </a:r>
          </a:p>
        </p:txBody>
      </p:sp>
      <p:sp>
        <p:nvSpPr>
          <p:cNvPr id="3" name="Subtitle 2">
            <a:extLst>
              <a:ext uri="{FF2B5EF4-FFF2-40B4-BE49-F238E27FC236}">
                <a16:creationId xmlns:a16="http://schemas.microsoft.com/office/drawing/2014/main" id="{433A3690-80DA-B382-0AC3-F7431262228F}"/>
              </a:ext>
            </a:extLst>
          </p:cNvPr>
          <p:cNvSpPr>
            <a:spLocks noGrp="1"/>
          </p:cNvSpPr>
          <p:nvPr>
            <p:ph type="subTitle" idx="1"/>
          </p:nvPr>
        </p:nvSpPr>
        <p:spPr>
          <a:xfrm>
            <a:off x="1071716" y="4682504"/>
            <a:ext cx="10038736" cy="715406"/>
          </a:xfrm>
        </p:spPr>
        <p:txBody>
          <a:bodyPr>
            <a:normAutofit fontScale="92500"/>
          </a:bodyPr>
          <a:lstStyle/>
          <a:p>
            <a:r>
              <a:rPr lang="en-US" sz="2800" b="1" dirty="0">
                <a:solidFill>
                  <a:srgbClr val="FF0000"/>
                </a:solidFill>
                <a:latin typeface="Century Gothic" panose="020B0502020202020204" pitchFamily="34" charset="0"/>
              </a:rPr>
              <a:t>Planning the Healthy Growth of your Advisory Organization</a:t>
            </a:r>
          </a:p>
        </p:txBody>
      </p:sp>
    </p:spTree>
    <p:extLst>
      <p:ext uri="{BB962C8B-B14F-4D97-AF65-F5344CB8AC3E}">
        <p14:creationId xmlns:p14="http://schemas.microsoft.com/office/powerpoint/2010/main" val="6192366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Texto&#10;&#10;Descripción generada automáticamente">
            <a:extLst>
              <a:ext uri="{FF2B5EF4-FFF2-40B4-BE49-F238E27FC236}">
                <a16:creationId xmlns:a16="http://schemas.microsoft.com/office/drawing/2014/main" id="{03C2DDBC-850D-7C51-144A-937CE68DE8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2052"/>
          </a:xfrm>
          <a:prstGeom prst="rect">
            <a:avLst/>
          </a:prstGeom>
        </p:spPr>
      </p:pic>
      <p:sp>
        <p:nvSpPr>
          <p:cNvPr id="2" name="Title 1">
            <a:extLst>
              <a:ext uri="{FF2B5EF4-FFF2-40B4-BE49-F238E27FC236}">
                <a16:creationId xmlns:a16="http://schemas.microsoft.com/office/drawing/2014/main" id="{E1D9ED53-368A-C7C2-3CF4-08F42ED1E9A1}"/>
              </a:ext>
            </a:extLst>
          </p:cNvPr>
          <p:cNvSpPr>
            <a:spLocks noGrp="1"/>
          </p:cNvSpPr>
          <p:nvPr>
            <p:ph type="title"/>
          </p:nvPr>
        </p:nvSpPr>
        <p:spPr>
          <a:xfrm>
            <a:off x="739877" y="2766218"/>
            <a:ext cx="10515600" cy="2543201"/>
          </a:xfrm>
        </p:spPr>
        <p:txBody>
          <a:bodyPr>
            <a:normAutofit/>
          </a:bodyPr>
          <a:lstStyle/>
          <a:p>
            <a:pPr algn="ctr"/>
            <a:r>
              <a:rPr lang="en-US" sz="5400" b="1" dirty="0">
                <a:solidFill>
                  <a:srgbClr val="002060"/>
                </a:solidFill>
                <a:latin typeface="Century Gothic" panose="020B0502020202020204" pitchFamily="34" charset="0"/>
              </a:rPr>
              <a:t>SHARE COPY OF THE SURVEY </a:t>
            </a:r>
            <a:br>
              <a:rPr lang="en-US" sz="5400" b="1" dirty="0">
                <a:solidFill>
                  <a:srgbClr val="002060"/>
                </a:solidFill>
                <a:latin typeface="Century Gothic" panose="020B0502020202020204" pitchFamily="34" charset="0"/>
              </a:rPr>
            </a:br>
            <a:r>
              <a:rPr lang="en-US" sz="5400" b="1" dirty="0">
                <a:solidFill>
                  <a:srgbClr val="FF0000"/>
                </a:solidFill>
                <a:latin typeface="Century Gothic" panose="020B0502020202020204" pitchFamily="34" charset="0"/>
              </a:rPr>
              <a:t>RESULTS FOR NAC</a:t>
            </a:r>
          </a:p>
        </p:txBody>
      </p:sp>
      <p:sp>
        <p:nvSpPr>
          <p:cNvPr id="3" name="TextBox 2">
            <a:extLst>
              <a:ext uri="{FF2B5EF4-FFF2-40B4-BE49-F238E27FC236}">
                <a16:creationId xmlns:a16="http://schemas.microsoft.com/office/drawing/2014/main" id="{5D56CFA7-F79B-1006-FFA6-7AEE111CEBE3}"/>
              </a:ext>
            </a:extLst>
          </p:cNvPr>
          <p:cNvSpPr txBox="1"/>
          <p:nvPr/>
        </p:nvSpPr>
        <p:spPr>
          <a:xfrm>
            <a:off x="3209731" y="5047861"/>
            <a:ext cx="5756987" cy="646331"/>
          </a:xfrm>
          <a:prstGeom prst="rect">
            <a:avLst/>
          </a:prstGeom>
          <a:noFill/>
        </p:spPr>
        <p:txBody>
          <a:bodyPr wrap="square" rtlCol="0">
            <a:spAutoFit/>
          </a:bodyPr>
          <a:lstStyle/>
          <a:p>
            <a:r>
              <a:rPr lang="en-US">
                <a:hlinkClick r:id="rId3"/>
              </a:rPr>
              <a:t>Survey - Standards of Advisory Board Effectiveness (office.com)</a:t>
            </a:r>
            <a:endParaRPr lang="en-US" dirty="0"/>
          </a:p>
        </p:txBody>
      </p:sp>
    </p:spTree>
    <p:extLst>
      <p:ext uri="{BB962C8B-B14F-4D97-AF65-F5344CB8AC3E}">
        <p14:creationId xmlns:p14="http://schemas.microsoft.com/office/powerpoint/2010/main" val="417701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Un dibujo de una persona&#10;&#10;Descripción generada automáticamente con confianza baja">
            <a:extLst>
              <a:ext uri="{FF2B5EF4-FFF2-40B4-BE49-F238E27FC236}">
                <a16:creationId xmlns:a16="http://schemas.microsoft.com/office/drawing/2014/main" id="{D8162E82-7198-187B-B28C-7BBB5F901E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C500E343-8E66-7949-DA25-E05EDF151269}"/>
              </a:ext>
            </a:extLst>
          </p:cNvPr>
          <p:cNvSpPr>
            <a:spLocks noGrp="1"/>
          </p:cNvSpPr>
          <p:nvPr>
            <p:ph type="title"/>
          </p:nvPr>
        </p:nvSpPr>
        <p:spPr>
          <a:xfrm>
            <a:off x="838200" y="1393121"/>
            <a:ext cx="10515600" cy="823070"/>
          </a:xfrm>
        </p:spPr>
        <p:txBody>
          <a:bodyPr>
            <a:noAutofit/>
          </a:bodyPr>
          <a:lstStyle/>
          <a:p>
            <a:r>
              <a:rPr lang="en-US" sz="2800" b="1" dirty="0">
                <a:solidFill>
                  <a:schemeClr val="accent4">
                    <a:lumMod val="75000"/>
                  </a:schemeClr>
                </a:solidFill>
                <a:effectLst/>
                <a:latin typeface="Calibri" panose="020F0502020204030204" pitchFamily="34" charset="0"/>
                <a:ea typeface="Calibri" panose="020F0502020204030204" pitchFamily="34" charset="0"/>
                <a:cs typeface="Times New Roman" panose="02020603050405020304" pitchFamily="18" charset="0"/>
              </a:rPr>
              <a:t>4 WHAT INDUSTRY OR COMMUNITY ORGANIZATION </a:t>
            </a:r>
            <a:br>
              <a:rPr lang="en-US" sz="2800" b="1" dirty="0">
                <a:solidFill>
                  <a:schemeClr val="accent4">
                    <a:lumMod val="75000"/>
                  </a:schemeClr>
                </a:solidFill>
                <a:effectLst/>
                <a:latin typeface="Calibri" panose="020F0502020204030204" pitchFamily="34" charset="0"/>
                <a:ea typeface="Calibri" panose="020F0502020204030204" pitchFamily="34" charset="0"/>
                <a:cs typeface="Times New Roman" panose="02020603050405020304" pitchFamily="18" charset="0"/>
              </a:rPr>
            </a:br>
            <a:r>
              <a:rPr lang="en-US" sz="2800" b="1" dirty="0">
                <a:solidFill>
                  <a:schemeClr val="accent4">
                    <a:lumMod val="75000"/>
                  </a:schemeClr>
                </a:solidFill>
                <a:effectLst/>
                <a:latin typeface="Calibri" panose="020F0502020204030204" pitchFamily="34" charset="0"/>
                <a:ea typeface="Calibri" panose="020F0502020204030204" pitchFamily="34" charset="0"/>
                <a:cs typeface="Times New Roman" panose="02020603050405020304" pitchFamily="18" charset="0"/>
              </a:rPr>
              <a:t>IS NOT REPRESENTED ON THE BOARD</a:t>
            </a:r>
            <a:br>
              <a:rPr lang="en-US" sz="2800" b="1" dirty="0">
                <a:solidFill>
                  <a:schemeClr val="accent4">
                    <a:lumMod val="75000"/>
                  </a:schemeClr>
                </a:solidFill>
                <a:effectLst/>
                <a:latin typeface="Calibri" panose="020F0502020204030204" pitchFamily="34" charset="0"/>
                <a:ea typeface="Calibri" panose="020F0502020204030204" pitchFamily="34" charset="0"/>
                <a:cs typeface="Times New Roman" panose="02020603050405020304" pitchFamily="18" charset="0"/>
              </a:rPr>
            </a:br>
            <a:endParaRPr lang="en-US" sz="6000" b="1" dirty="0">
              <a:solidFill>
                <a:schemeClr val="accent4">
                  <a:lumMod val="75000"/>
                </a:schemeClr>
              </a:solidFill>
            </a:endParaRPr>
          </a:p>
        </p:txBody>
      </p:sp>
      <p:sp>
        <p:nvSpPr>
          <p:cNvPr id="3" name="Content Placeholder 2">
            <a:extLst>
              <a:ext uri="{FF2B5EF4-FFF2-40B4-BE49-F238E27FC236}">
                <a16:creationId xmlns:a16="http://schemas.microsoft.com/office/drawing/2014/main" id="{11EFC4ED-9B79-A154-1583-3125B3A8A9D7}"/>
              </a:ext>
            </a:extLst>
          </p:cNvPr>
          <p:cNvSpPr>
            <a:spLocks noGrp="1"/>
          </p:cNvSpPr>
          <p:nvPr>
            <p:ph idx="1"/>
          </p:nvPr>
        </p:nvSpPr>
        <p:spPr>
          <a:xfrm>
            <a:off x="838200" y="2051768"/>
            <a:ext cx="10515600" cy="4351338"/>
          </a:xfrm>
        </p:spPr>
        <p:txBody>
          <a:bodyPr>
            <a:normAutofit/>
          </a:bodyPr>
          <a:lstStyle/>
          <a:p>
            <a:pPr marL="342900" marR="0" lvl="0" indent="-342900">
              <a:lnSpc>
                <a:spcPct val="107000"/>
              </a:lnSpc>
              <a:spcBef>
                <a:spcPts val="0"/>
              </a:spcBef>
              <a:spcAft>
                <a:spcPts val="0"/>
              </a:spcAft>
              <a:buFont typeface="Symbol" panose="05050102010706020507" pitchFamily="18" charset="2"/>
              <a:buChar char=""/>
            </a:pPr>
            <a:r>
              <a:rPr lang="en-US" sz="2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Our co-branding power is often forgotten.  We are a very good brand to help a company show public goodwill when partnering with us.</a:t>
            </a:r>
          </a:p>
          <a:p>
            <a:pPr marL="342900" marR="0" lvl="0" indent="-342900">
              <a:lnSpc>
                <a:spcPct val="107000"/>
              </a:lnSpc>
              <a:spcBef>
                <a:spcPts val="0"/>
              </a:spcBef>
              <a:spcAft>
                <a:spcPts val="0"/>
              </a:spcAft>
              <a:buFont typeface="Symbol" panose="05050102010706020507" pitchFamily="18" charset="2"/>
              <a:buChar char=""/>
            </a:pPr>
            <a:r>
              <a:rPr lang="en-US" sz="2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It is important not to diminish the brand.  We request that any partnership involve:</a:t>
            </a:r>
          </a:p>
          <a:p>
            <a:pPr marL="742950" marR="0" lvl="1" indent="-285750">
              <a:lnSpc>
                <a:spcPct val="107000"/>
              </a:lnSpc>
              <a:spcBef>
                <a:spcPts val="0"/>
              </a:spcBef>
              <a:spcAft>
                <a:spcPts val="0"/>
              </a:spcAft>
              <a:buFont typeface="Courier New" panose="02070309020205020404" pitchFamily="49" charset="0"/>
              <a:buChar char="o"/>
            </a:pPr>
            <a:r>
              <a:rPr lang="en-US"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A monetary investment towards program or to save our cost to do business</a:t>
            </a:r>
          </a:p>
          <a:p>
            <a:pPr marL="742950" marR="0" lvl="1" indent="-285750">
              <a:lnSpc>
                <a:spcPct val="107000"/>
              </a:lnSpc>
              <a:spcBef>
                <a:spcPts val="0"/>
              </a:spcBef>
              <a:spcAft>
                <a:spcPts val="0"/>
              </a:spcAft>
              <a:buFont typeface="Courier New" panose="02070309020205020404" pitchFamily="49" charset="0"/>
              <a:buChar char="o"/>
            </a:pPr>
            <a:r>
              <a:rPr lang="en-US"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A volunteer opportunity for employees and leadership, including a tour</a:t>
            </a:r>
          </a:p>
          <a:p>
            <a:pPr marL="742950" marR="0" lvl="1" indent="-285750">
              <a:lnSpc>
                <a:spcPct val="107000"/>
              </a:lnSpc>
              <a:spcBef>
                <a:spcPts val="0"/>
              </a:spcBef>
              <a:spcAft>
                <a:spcPts val="800"/>
              </a:spcAft>
              <a:buFont typeface="Courier New" panose="02070309020205020404" pitchFamily="49" charset="0"/>
              <a:buChar char="o"/>
            </a:pPr>
            <a:r>
              <a:rPr lang="en-US"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Promotion of each other’s brand during a designated period or season</a:t>
            </a:r>
          </a:p>
          <a:p>
            <a:pPr marL="0" indent="0">
              <a:buNone/>
            </a:pPr>
            <a:endParaRPr lang="en-US" sz="3600" dirty="0">
              <a:solidFill>
                <a:srgbClr val="002060"/>
              </a:solidFill>
            </a:endParaRPr>
          </a:p>
        </p:txBody>
      </p:sp>
    </p:spTree>
    <p:extLst>
      <p:ext uri="{BB962C8B-B14F-4D97-AF65-F5344CB8AC3E}">
        <p14:creationId xmlns:p14="http://schemas.microsoft.com/office/powerpoint/2010/main" val="5909177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Interfaz de usuario gráfica&#10;&#10;Descripción generada automáticamente">
            <a:extLst>
              <a:ext uri="{FF2B5EF4-FFF2-40B4-BE49-F238E27FC236}">
                <a16:creationId xmlns:a16="http://schemas.microsoft.com/office/drawing/2014/main" id="{B87B0AB7-A1DB-A41E-8297-2A356781A0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09" y="0"/>
            <a:ext cx="12183782" cy="6858000"/>
          </a:xfrm>
          <a:prstGeom prst="rect">
            <a:avLst/>
          </a:prstGeom>
        </p:spPr>
      </p:pic>
      <p:sp>
        <p:nvSpPr>
          <p:cNvPr id="2" name="Title 1">
            <a:extLst>
              <a:ext uri="{FF2B5EF4-FFF2-40B4-BE49-F238E27FC236}">
                <a16:creationId xmlns:a16="http://schemas.microsoft.com/office/drawing/2014/main" id="{C1578C0E-D7BB-8AC6-B56E-C0250DA6F170}"/>
              </a:ext>
            </a:extLst>
          </p:cNvPr>
          <p:cNvSpPr>
            <a:spLocks noGrp="1"/>
          </p:cNvSpPr>
          <p:nvPr>
            <p:ph type="title"/>
          </p:nvPr>
        </p:nvSpPr>
        <p:spPr>
          <a:xfrm>
            <a:off x="838200" y="2093170"/>
            <a:ext cx="10744200" cy="1325563"/>
          </a:xfrm>
        </p:spPr>
        <p:txBody>
          <a:bodyPr>
            <a:noAutofit/>
          </a:bodyPr>
          <a:lstStyle/>
          <a:p>
            <a:r>
              <a:rPr lang="en-US" sz="3200" b="1" spc="-15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5 WHAT CULTURE, GENERATION, GENDER, OR RACE SHOULD </a:t>
            </a:r>
            <a:br>
              <a:rPr lang="en-US" sz="3200" b="1" spc="-15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br>
            <a:r>
              <a:rPr lang="en-US" sz="3200" b="1" spc="-15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BE ADDRESSED AS A PRIORITY TO ADD AS MEMBERS</a:t>
            </a:r>
            <a:br>
              <a:rPr lang="en-US" sz="3200" b="1" spc="-15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br>
            <a:endParaRPr lang="en-US" sz="6600" b="1" spc="-150" dirty="0">
              <a:solidFill>
                <a:schemeClr val="bg1"/>
              </a:solidFill>
              <a:latin typeface="Century Gothic" panose="020B0502020202020204" pitchFamily="34" charset="0"/>
            </a:endParaRPr>
          </a:p>
        </p:txBody>
      </p:sp>
      <p:sp>
        <p:nvSpPr>
          <p:cNvPr id="3" name="Content Placeholder 2">
            <a:extLst>
              <a:ext uri="{FF2B5EF4-FFF2-40B4-BE49-F238E27FC236}">
                <a16:creationId xmlns:a16="http://schemas.microsoft.com/office/drawing/2014/main" id="{27EF6FC5-91FE-7824-14FB-73595986375F}"/>
              </a:ext>
            </a:extLst>
          </p:cNvPr>
          <p:cNvSpPr>
            <a:spLocks noGrp="1"/>
          </p:cNvSpPr>
          <p:nvPr>
            <p:ph idx="1"/>
          </p:nvPr>
        </p:nvSpPr>
        <p:spPr>
          <a:xfrm>
            <a:off x="838200" y="3015612"/>
            <a:ext cx="10515600" cy="3269225"/>
          </a:xfrm>
        </p:spPr>
        <p:txBody>
          <a:bodyPr>
            <a:normAutofit fontScale="92500" lnSpcReduction="10000"/>
          </a:bodyPr>
          <a:lstStyle/>
          <a:p>
            <a:pPr marL="342900" marR="0" lvl="0" indent="-342900">
              <a:lnSpc>
                <a:spcPct val="107000"/>
              </a:lnSpc>
              <a:spcBef>
                <a:spcPts val="0"/>
              </a:spcBef>
              <a:spcAft>
                <a:spcPts val="0"/>
              </a:spcAft>
              <a:buFont typeface="Symbol" panose="05050102010706020507" pitchFamily="18" charset="2"/>
              <a:buChar char=""/>
            </a:pPr>
            <a:r>
              <a:rPr lang="en-US" b="1" dirty="0">
                <a:solidFill>
                  <a:schemeClr val="accent4">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In each geographic area served, its culture and race should be a consideration for the board.</a:t>
            </a:r>
          </a:p>
          <a:p>
            <a:pPr marL="342900" marR="0" lvl="0" indent="-342900">
              <a:lnSpc>
                <a:spcPct val="107000"/>
              </a:lnSpc>
              <a:spcBef>
                <a:spcPts val="0"/>
              </a:spcBef>
              <a:spcAft>
                <a:spcPts val="0"/>
              </a:spcAft>
              <a:buFont typeface="Symbol" panose="05050102010706020507" pitchFamily="18" charset="2"/>
              <a:buChar char=""/>
            </a:pPr>
            <a:r>
              <a:rPr lang="en-US" b="1" dirty="0">
                <a:solidFill>
                  <a:schemeClr val="accent4">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Each generation in business and represented in the community as leaders should be considered for the board.  Particularly the future leaders in the 35 to 45 year</a:t>
            </a:r>
            <a:r>
              <a:rPr lang="en-US" b="1" dirty="0">
                <a:solidFill>
                  <a:schemeClr val="accent4">
                    <a:lumMod val="75000"/>
                  </a:schemeClr>
                </a:solidFill>
                <a:latin typeface="Century Gothic" panose="020B0502020202020204" pitchFamily="34" charset="0"/>
                <a:ea typeface="Calibri" panose="020F0502020204030204" pitchFamily="34" charset="0"/>
                <a:cs typeface="Times New Roman" panose="02020603050405020304" pitchFamily="18" charset="0"/>
              </a:rPr>
              <a:t>’s old</a:t>
            </a:r>
            <a:r>
              <a:rPr lang="en-US" b="1" dirty="0">
                <a:solidFill>
                  <a:schemeClr val="accent4">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 age range.</a:t>
            </a:r>
          </a:p>
          <a:p>
            <a:pPr marL="342900" marR="0" lvl="0" indent="-342900">
              <a:lnSpc>
                <a:spcPct val="107000"/>
              </a:lnSpc>
              <a:spcBef>
                <a:spcPts val="0"/>
              </a:spcBef>
              <a:spcAft>
                <a:spcPts val="800"/>
              </a:spcAft>
              <a:buFont typeface="Symbol" panose="05050102010706020507" pitchFamily="18" charset="2"/>
              <a:buChar char=""/>
            </a:pPr>
            <a:r>
              <a:rPr lang="en-US" b="1" dirty="0">
                <a:solidFill>
                  <a:schemeClr val="accent4">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Women in leadership are constantly growing and have the passion for the support we give to mothers and children.</a:t>
            </a:r>
          </a:p>
          <a:p>
            <a:pPr marL="0" indent="0">
              <a:buNone/>
            </a:pPr>
            <a:endParaRPr lang="en-US" sz="4000" b="1" dirty="0">
              <a:solidFill>
                <a:schemeClr val="accent4">
                  <a:lumMod val="75000"/>
                </a:schemeClr>
              </a:solidFill>
              <a:latin typeface="Century Gothic" panose="020B0502020202020204" pitchFamily="34" charset="0"/>
            </a:endParaRPr>
          </a:p>
        </p:txBody>
      </p:sp>
    </p:spTree>
    <p:extLst>
      <p:ext uri="{BB962C8B-B14F-4D97-AF65-F5344CB8AC3E}">
        <p14:creationId xmlns:p14="http://schemas.microsoft.com/office/powerpoint/2010/main" val="41063725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nterfaz de usuario gráfica, Aplicación&#10;&#10;Descripción generada automáticamente">
            <a:extLst>
              <a:ext uri="{FF2B5EF4-FFF2-40B4-BE49-F238E27FC236}">
                <a16:creationId xmlns:a16="http://schemas.microsoft.com/office/drawing/2014/main" id="{CCABD0F8-D481-D190-B9C5-039D6D6785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CBA22FA2-9825-A63A-D985-12E66BD77FF6}"/>
              </a:ext>
            </a:extLst>
          </p:cNvPr>
          <p:cNvSpPr>
            <a:spLocks noGrp="1"/>
          </p:cNvSpPr>
          <p:nvPr>
            <p:ph type="title"/>
          </p:nvPr>
        </p:nvSpPr>
        <p:spPr>
          <a:xfrm>
            <a:off x="838200" y="2243088"/>
            <a:ext cx="10515600" cy="1325563"/>
          </a:xfrm>
        </p:spPr>
        <p:txBody>
          <a:bodyPr>
            <a:noAutofit/>
          </a:bodyPr>
          <a:lstStyle/>
          <a:p>
            <a:r>
              <a:rPr lang="en-US" sz="2400" b="1"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t>6 ASK “SELECT” BOARD MEMBERS FOR PROSPECTS THEY HAVE IN MIND TO ADD TO THE DEVELOPMENT OF THE PROSPECT LIST OF NEW MEMBERS </a:t>
            </a:r>
            <a:br>
              <a:rPr lang="en-US" sz="2400" b="1"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br>
            <a:endParaRPr lang="en-US" sz="5400" b="1" dirty="0">
              <a:solidFill>
                <a:srgbClr val="FF0000"/>
              </a:solidFill>
              <a:latin typeface="Century Gothic" panose="020B0502020202020204" pitchFamily="34" charset="0"/>
            </a:endParaRPr>
          </a:p>
        </p:txBody>
      </p:sp>
      <p:sp>
        <p:nvSpPr>
          <p:cNvPr id="3" name="Content Placeholder 2">
            <a:extLst>
              <a:ext uri="{FF2B5EF4-FFF2-40B4-BE49-F238E27FC236}">
                <a16:creationId xmlns:a16="http://schemas.microsoft.com/office/drawing/2014/main" id="{45074610-F82C-E644-C4AF-DB1445CB9547}"/>
              </a:ext>
            </a:extLst>
          </p:cNvPr>
          <p:cNvSpPr>
            <a:spLocks noGrp="1"/>
          </p:cNvSpPr>
          <p:nvPr>
            <p:ph idx="1"/>
          </p:nvPr>
        </p:nvSpPr>
        <p:spPr>
          <a:xfrm>
            <a:off x="838200" y="3299306"/>
            <a:ext cx="10515600" cy="2701839"/>
          </a:xfrm>
        </p:spPr>
        <p:txBody>
          <a:bodyPr>
            <a:normAutofit/>
          </a:bodyPr>
          <a:lstStyle/>
          <a:p>
            <a:pPr marL="342900" marR="0" lvl="0" indent="-342900">
              <a:lnSpc>
                <a:spcPct val="107000"/>
              </a:lnSpc>
              <a:spcBef>
                <a:spcPts val="0"/>
              </a:spcBef>
              <a:spcAft>
                <a:spcPts val="0"/>
              </a:spcAft>
              <a:buFont typeface="Symbol" panose="05050102010706020507" pitchFamily="18" charset="2"/>
              <a:buChar char=""/>
            </a:pPr>
            <a:r>
              <a:rPr lang="en-US" dirty="0">
                <a:effectLst/>
                <a:latin typeface="Century Gothic" panose="020B0502020202020204" pitchFamily="34" charset="0"/>
                <a:ea typeface="Calibri" panose="020F0502020204030204" pitchFamily="34" charset="0"/>
                <a:cs typeface="Times New Roman" panose="02020603050405020304" pitchFamily="18" charset="0"/>
              </a:rPr>
              <a:t>Existing board members with leadership positions, and peers in leadership positions, are prime to help bring on new members that will be productive.</a:t>
            </a:r>
          </a:p>
          <a:p>
            <a:pPr marL="342900" marR="0" lvl="0" indent="-342900">
              <a:lnSpc>
                <a:spcPct val="107000"/>
              </a:lnSpc>
              <a:spcBef>
                <a:spcPts val="0"/>
              </a:spcBef>
              <a:spcAft>
                <a:spcPts val="800"/>
              </a:spcAft>
              <a:buFont typeface="Symbol" panose="05050102010706020507" pitchFamily="18" charset="2"/>
              <a:buChar char=""/>
            </a:pPr>
            <a:r>
              <a:rPr lang="en-US" dirty="0">
                <a:effectLst/>
                <a:latin typeface="Century Gothic" panose="020B0502020202020204" pitchFamily="34" charset="0"/>
                <a:ea typeface="Calibri" panose="020F0502020204030204" pitchFamily="34" charset="0"/>
                <a:cs typeface="Times New Roman" panose="02020603050405020304" pitchFamily="18" charset="0"/>
              </a:rPr>
              <a:t>These board members have a story to tell and can bring in other passionate members because of their passion.</a:t>
            </a:r>
          </a:p>
          <a:p>
            <a:pPr marL="0" indent="0">
              <a:buNone/>
            </a:pPr>
            <a:endParaRPr lang="en-US" sz="4000" dirty="0">
              <a:latin typeface="Century Gothic" panose="020B0502020202020204" pitchFamily="34" charset="0"/>
            </a:endParaRPr>
          </a:p>
        </p:txBody>
      </p:sp>
    </p:spTree>
    <p:extLst>
      <p:ext uri="{BB962C8B-B14F-4D97-AF65-F5344CB8AC3E}">
        <p14:creationId xmlns:p14="http://schemas.microsoft.com/office/powerpoint/2010/main" val="42023241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Imagen que contiene Interfaz de usuario gráfica&#10;&#10;Descripción generada automáticamente">
            <a:extLst>
              <a:ext uri="{FF2B5EF4-FFF2-40B4-BE49-F238E27FC236}">
                <a16:creationId xmlns:a16="http://schemas.microsoft.com/office/drawing/2014/main" id="{5760F782-2827-AD8B-A1A0-06E3AD5BC3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3" name="Content Placeholder 2">
            <a:extLst>
              <a:ext uri="{FF2B5EF4-FFF2-40B4-BE49-F238E27FC236}">
                <a16:creationId xmlns:a16="http://schemas.microsoft.com/office/drawing/2014/main" id="{0586D9AA-7FAB-C0CC-2B1F-6520D451C8D1}"/>
              </a:ext>
            </a:extLst>
          </p:cNvPr>
          <p:cNvSpPr>
            <a:spLocks noGrp="1"/>
          </p:cNvSpPr>
          <p:nvPr>
            <p:ph idx="1"/>
          </p:nvPr>
        </p:nvSpPr>
        <p:spPr>
          <a:xfrm>
            <a:off x="838200" y="3152980"/>
            <a:ext cx="10515600" cy="1812310"/>
          </a:xfrm>
        </p:spPr>
        <p:txBody>
          <a:bodyPr>
            <a:normAutofit/>
          </a:bodyPr>
          <a:lstStyle/>
          <a:p>
            <a:pPr marL="0" indent="0" algn="ctr">
              <a:buNone/>
            </a:pPr>
            <a:r>
              <a:rPr lang="en-US" sz="8000" b="1" dirty="0">
                <a:solidFill>
                  <a:schemeClr val="bg1"/>
                </a:solidFill>
                <a:latin typeface="Century Gothic" panose="020B0502020202020204" pitchFamily="34" charset="0"/>
              </a:rPr>
              <a:t>Thank you</a:t>
            </a:r>
          </a:p>
        </p:txBody>
      </p:sp>
    </p:spTree>
    <p:extLst>
      <p:ext uri="{BB962C8B-B14F-4D97-AF65-F5344CB8AC3E}">
        <p14:creationId xmlns:p14="http://schemas.microsoft.com/office/powerpoint/2010/main" val="28290807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nterfaz de usuario gráfica, Sitio web&#10;&#10;Descripción generada automáticamente">
            <a:extLst>
              <a:ext uri="{FF2B5EF4-FFF2-40B4-BE49-F238E27FC236}">
                <a16:creationId xmlns:a16="http://schemas.microsoft.com/office/drawing/2014/main" id="{9A656DE2-17DF-260D-2935-3F31E8CB14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5842215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nterfaz de usuario gráfica, Aplicación&#10;&#10;Descripción generada automáticamente">
            <a:extLst>
              <a:ext uri="{FF2B5EF4-FFF2-40B4-BE49-F238E27FC236}">
                <a16:creationId xmlns:a16="http://schemas.microsoft.com/office/drawing/2014/main" id="{F66F4488-89EB-6F73-3C2B-783D5052F6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32E0A570-4A1A-7AC6-8F26-E99CD4FE7BA9}"/>
              </a:ext>
            </a:extLst>
          </p:cNvPr>
          <p:cNvSpPr>
            <a:spLocks noGrp="1"/>
          </p:cNvSpPr>
          <p:nvPr>
            <p:ph type="title"/>
          </p:nvPr>
        </p:nvSpPr>
        <p:spPr>
          <a:xfrm>
            <a:off x="838200" y="2057535"/>
            <a:ext cx="10515600" cy="1205057"/>
          </a:xfrm>
        </p:spPr>
        <p:txBody>
          <a:bodyPr>
            <a:normAutofit/>
          </a:bodyPr>
          <a:lstStyle/>
          <a:p>
            <a:r>
              <a:rPr lang="en-US" sz="4800" b="1" dirty="0">
                <a:solidFill>
                  <a:srgbClr val="FF0000"/>
                </a:solidFill>
                <a:latin typeface="Century Gothic" panose="020B0502020202020204" pitchFamily="34" charset="0"/>
              </a:rPr>
              <a:t>OFTEN RECOGNIZED CHALLENGES</a:t>
            </a:r>
          </a:p>
        </p:txBody>
      </p:sp>
      <p:sp>
        <p:nvSpPr>
          <p:cNvPr id="3" name="Content Placeholder 2">
            <a:extLst>
              <a:ext uri="{FF2B5EF4-FFF2-40B4-BE49-F238E27FC236}">
                <a16:creationId xmlns:a16="http://schemas.microsoft.com/office/drawing/2014/main" id="{8A9EC908-1B2C-AB18-BA99-26D0937738C5}"/>
              </a:ext>
            </a:extLst>
          </p:cNvPr>
          <p:cNvSpPr>
            <a:spLocks noGrp="1"/>
          </p:cNvSpPr>
          <p:nvPr>
            <p:ph idx="1"/>
          </p:nvPr>
        </p:nvSpPr>
        <p:spPr>
          <a:xfrm>
            <a:off x="838200" y="2955529"/>
            <a:ext cx="10515600" cy="2232925"/>
          </a:xfrm>
        </p:spPr>
        <p:txBody>
          <a:bodyPr>
            <a:normAutofit/>
          </a:bodyPr>
          <a:lstStyle/>
          <a:p>
            <a:pPr marL="342900" marR="0" lvl="0" indent="-342900">
              <a:lnSpc>
                <a:spcPct val="107000"/>
              </a:lnSpc>
              <a:spcBef>
                <a:spcPts val="0"/>
              </a:spcBef>
              <a:spcAft>
                <a:spcPts val="0"/>
              </a:spcAft>
              <a:buFont typeface="Symbol" panose="05050102010706020507" pitchFamily="18" charset="2"/>
              <a:buChar char=""/>
            </a:pPr>
            <a:r>
              <a:rPr lang="en-US" sz="2400"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High participation by a few active members.  </a:t>
            </a:r>
          </a:p>
          <a:p>
            <a:pPr marL="342900" marR="0" lvl="0" indent="-342900">
              <a:lnSpc>
                <a:spcPct val="107000"/>
              </a:lnSpc>
              <a:spcBef>
                <a:spcPts val="0"/>
              </a:spcBef>
              <a:spcAft>
                <a:spcPts val="0"/>
              </a:spcAft>
              <a:buFont typeface="Symbol" panose="05050102010706020507" pitchFamily="18" charset="2"/>
              <a:buChar char=""/>
            </a:pPr>
            <a:r>
              <a:rPr lang="en-US" sz="2400"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Diversity in race, age, and gender needs attention. </a:t>
            </a:r>
          </a:p>
          <a:p>
            <a:pPr marL="342900" marR="0" lvl="0" indent="-342900">
              <a:lnSpc>
                <a:spcPct val="107000"/>
              </a:lnSpc>
              <a:spcBef>
                <a:spcPts val="0"/>
              </a:spcBef>
              <a:spcAft>
                <a:spcPts val="0"/>
              </a:spcAft>
              <a:buFont typeface="Symbol" panose="05050102010706020507" pitchFamily="18" charset="2"/>
              <a:buChar char=""/>
            </a:pPr>
            <a:r>
              <a:rPr lang="en-US" sz="2400" dirty="0">
                <a:solidFill>
                  <a:srgbClr val="002060"/>
                </a:solidFill>
                <a:latin typeface="Century Gothic" panose="020B0502020202020204" pitchFamily="34" charset="0"/>
                <a:ea typeface="Calibri" panose="020F0502020204030204" pitchFamily="34" charset="0"/>
                <a:cs typeface="Times New Roman" panose="02020603050405020304" pitchFamily="18" charset="0"/>
              </a:rPr>
              <a:t>Our Board is not changing with the community or the times.</a:t>
            </a:r>
            <a:r>
              <a:rPr lang="en-US" sz="2400"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 </a:t>
            </a:r>
          </a:p>
          <a:p>
            <a:pPr marL="342900" marR="0" lvl="0" indent="-342900">
              <a:lnSpc>
                <a:spcPct val="107000"/>
              </a:lnSpc>
              <a:spcBef>
                <a:spcPts val="0"/>
              </a:spcBef>
              <a:spcAft>
                <a:spcPts val="800"/>
              </a:spcAft>
              <a:buFont typeface="Symbol" panose="05050102010706020507" pitchFamily="18" charset="2"/>
              <a:buChar char=""/>
            </a:pPr>
            <a:r>
              <a:rPr lang="en-US" sz="2400"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We need an annual plan to grow the advisory organization strategically.</a:t>
            </a:r>
          </a:p>
          <a:p>
            <a:pPr marL="0" indent="0">
              <a:buNone/>
            </a:pPr>
            <a:endParaRPr lang="en-US" sz="3600" dirty="0">
              <a:solidFill>
                <a:srgbClr val="002060"/>
              </a:solidFill>
              <a:latin typeface="Century Gothic" panose="020B0502020202020204" pitchFamily="34" charset="0"/>
            </a:endParaRPr>
          </a:p>
        </p:txBody>
      </p:sp>
    </p:spTree>
    <p:extLst>
      <p:ext uri="{BB962C8B-B14F-4D97-AF65-F5344CB8AC3E}">
        <p14:creationId xmlns:p14="http://schemas.microsoft.com/office/powerpoint/2010/main" val="3240022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Texto&#10;&#10;Descripción generada automáticamente">
            <a:extLst>
              <a:ext uri="{FF2B5EF4-FFF2-40B4-BE49-F238E27FC236}">
                <a16:creationId xmlns:a16="http://schemas.microsoft.com/office/drawing/2014/main" id="{BDC2C029-ED30-5AF0-5608-DA50EC9A8D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A29E5CC0-4E79-D100-648E-940510B36C25}"/>
              </a:ext>
            </a:extLst>
          </p:cNvPr>
          <p:cNvSpPr>
            <a:spLocks noGrp="1"/>
          </p:cNvSpPr>
          <p:nvPr>
            <p:ph type="title"/>
          </p:nvPr>
        </p:nvSpPr>
        <p:spPr>
          <a:xfrm>
            <a:off x="838200" y="2351185"/>
            <a:ext cx="10515600" cy="1471107"/>
          </a:xfrm>
        </p:spPr>
        <p:txBody>
          <a:bodyPr>
            <a:normAutofit fontScale="90000"/>
          </a:bodyPr>
          <a:lstStyle/>
          <a:p>
            <a:pPr algn="just"/>
            <a:r>
              <a:rPr lang="en-US" sz="2400"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Healthy growth of an engaged advisory organization depends on the level of influence in </a:t>
            </a:r>
            <a:r>
              <a:rPr lang="en-US" sz="2400" dirty="0">
                <a:solidFill>
                  <a:srgbClr val="002060"/>
                </a:solidFill>
                <a:latin typeface="Century Gothic" panose="020B0502020202020204" pitchFamily="34" charset="0"/>
                <a:ea typeface="Calibri" panose="020F0502020204030204" pitchFamily="34" charset="0"/>
                <a:cs typeface="Times New Roman" panose="02020603050405020304" pitchFamily="18" charset="0"/>
              </a:rPr>
              <a:t>the community of </a:t>
            </a:r>
            <a:r>
              <a:rPr lang="en-US" sz="2400"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existing members; or the level of influence of a temporary nominating committee made up of board and non-board members that can elevate the influence of the board.</a:t>
            </a:r>
            <a:endParaRPr lang="en-US" sz="4800" dirty="0">
              <a:solidFill>
                <a:srgbClr val="002060"/>
              </a:solidFill>
              <a:latin typeface="Century Gothic" panose="020B0502020202020204" pitchFamily="34" charset="0"/>
            </a:endParaRPr>
          </a:p>
        </p:txBody>
      </p:sp>
      <p:sp>
        <p:nvSpPr>
          <p:cNvPr id="3" name="Content Placeholder 2">
            <a:extLst>
              <a:ext uri="{FF2B5EF4-FFF2-40B4-BE49-F238E27FC236}">
                <a16:creationId xmlns:a16="http://schemas.microsoft.com/office/drawing/2014/main" id="{0E0AAC75-14FB-7DA8-5CEF-60079F739A90}"/>
              </a:ext>
            </a:extLst>
          </p:cNvPr>
          <p:cNvSpPr>
            <a:spLocks noGrp="1"/>
          </p:cNvSpPr>
          <p:nvPr>
            <p:ph idx="1"/>
          </p:nvPr>
        </p:nvSpPr>
        <p:spPr>
          <a:xfrm>
            <a:off x="838200" y="4007906"/>
            <a:ext cx="10515600" cy="1705118"/>
          </a:xfrm>
        </p:spPr>
        <p:txBody>
          <a:bodyPr>
            <a:normAutofit/>
          </a:bodyPr>
          <a:lstStyle/>
          <a:p>
            <a:pPr marL="0" indent="0" algn="just">
              <a:buNone/>
            </a:pPr>
            <a:r>
              <a:rPr lang="en-US" sz="2400" b="1" i="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It is important to remember that people will engage at a high level when they have invested their time, money, or intellectual strength for the success of our programs they have a passion for.  Identify the prospective new board members passion program early.</a:t>
            </a:r>
            <a:endParaRPr lang="en-US" sz="2400"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endParaRPr>
          </a:p>
          <a:p>
            <a:pPr marL="0" indent="0" algn="just">
              <a:buNone/>
            </a:pPr>
            <a:endParaRPr lang="en-US" sz="3600" dirty="0">
              <a:solidFill>
                <a:srgbClr val="002060"/>
              </a:solidFill>
              <a:latin typeface="Century Gothic" panose="020B0502020202020204" pitchFamily="34" charset="0"/>
            </a:endParaRPr>
          </a:p>
        </p:txBody>
      </p:sp>
    </p:spTree>
    <p:extLst>
      <p:ext uri="{BB962C8B-B14F-4D97-AF65-F5344CB8AC3E}">
        <p14:creationId xmlns:p14="http://schemas.microsoft.com/office/powerpoint/2010/main" val="2631775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Texto&#10;&#10;Descripción generada automáticamente">
            <a:extLst>
              <a:ext uri="{FF2B5EF4-FFF2-40B4-BE49-F238E27FC236}">
                <a16:creationId xmlns:a16="http://schemas.microsoft.com/office/drawing/2014/main" id="{21176652-274A-8CC6-5B5D-4AD3110907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2DE9960A-DA99-48EC-B4C4-F655529E0465}"/>
              </a:ext>
            </a:extLst>
          </p:cNvPr>
          <p:cNvSpPr>
            <a:spLocks noGrp="1"/>
          </p:cNvSpPr>
          <p:nvPr>
            <p:ph type="title"/>
          </p:nvPr>
        </p:nvSpPr>
        <p:spPr>
          <a:xfrm>
            <a:off x="412955" y="1572061"/>
            <a:ext cx="11366089" cy="1325563"/>
          </a:xfrm>
        </p:spPr>
        <p:txBody>
          <a:bodyPr>
            <a:normAutofit/>
          </a:bodyPr>
          <a:lstStyle/>
          <a:p>
            <a:pPr algn="ctr"/>
            <a:r>
              <a:rPr lang="en-US" sz="3200" b="1" spc="-150" dirty="0">
                <a:solidFill>
                  <a:srgbClr val="FF0000"/>
                </a:solidFill>
                <a:effectLst/>
                <a:latin typeface="Century Gothic" panose="020B0502020202020204" pitchFamily="34" charset="0"/>
                <a:ea typeface="Calibri" panose="020F0502020204030204" pitchFamily="34" charset="0"/>
                <a:cs typeface="Times New Roman" panose="02020603050405020304" pitchFamily="18" charset="0"/>
              </a:rPr>
              <a:t>IMPORTANT ELEMENTS OF A BOARD DEVELOPMENT PLAN</a:t>
            </a:r>
            <a:endParaRPr lang="en-US" sz="6000" b="1" spc="-150" dirty="0">
              <a:solidFill>
                <a:srgbClr val="FF0000"/>
              </a:solidFill>
              <a:latin typeface="Century Gothic" panose="020B0502020202020204" pitchFamily="34" charset="0"/>
            </a:endParaRPr>
          </a:p>
        </p:txBody>
      </p:sp>
      <p:sp>
        <p:nvSpPr>
          <p:cNvPr id="3" name="Content Placeholder 2">
            <a:extLst>
              <a:ext uri="{FF2B5EF4-FFF2-40B4-BE49-F238E27FC236}">
                <a16:creationId xmlns:a16="http://schemas.microsoft.com/office/drawing/2014/main" id="{B88A38EF-917E-E695-22D3-B1EF021DBF10}"/>
              </a:ext>
            </a:extLst>
          </p:cNvPr>
          <p:cNvSpPr>
            <a:spLocks noGrp="1"/>
          </p:cNvSpPr>
          <p:nvPr>
            <p:ph idx="1"/>
          </p:nvPr>
        </p:nvSpPr>
        <p:spPr>
          <a:xfrm>
            <a:off x="838200" y="2897624"/>
            <a:ext cx="10515600" cy="3269225"/>
          </a:xfrm>
        </p:spPr>
        <p:txBody>
          <a:bodyPr vert="horz" lIns="91440" tIns="45720" rIns="91440" bIns="45720" rtlCol="0" anchor="t">
            <a:normAutofit lnSpcReduction="10000"/>
          </a:bodyPr>
          <a:lstStyle/>
          <a:p>
            <a:pPr marL="342900" indent="-342900" algn="just">
              <a:lnSpc>
                <a:spcPct val="107000"/>
              </a:lnSpc>
              <a:spcBef>
                <a:spcPts val="0"/>
              </a:spcBef>
              <a:buFont typeface="Symbol" panose="05050102010706020507" pitchFamily="18" charset="2"/>
              <a:buChar char=""/>
            </a:pPr>
            <a:r>
              <a:rPr lang="en-US" sz="2000" b="1" dirty="0">
                <a:solidFill>
                  <a:srgbClr val="002060"/>
                </a:solidFill>
                <a:effectLst/>
                <a:latin typeface="Century Gothic"/>
                <a:ea typeface="Calibri" panose="020F0502020204030204" pitchFamily="34" charset="0"/>
                <a:cs typeface="Times New Roman"/>
              </a:rPr>
              <a:t>Establish a year-round committee</a:t>
            </a:r>
            <a:r>
              <a:rPr lang="en-US" sz="2000" dirty="0">
                <a:solidFill>
                  <a:srgbClr val="002060"/>
                </a:solidFill>
                <a:effectLst/>
                <a:latin typeface="Century Gothic"/>
                <a:ea typeface="Calibri" panose="020F0502020204030204" pitchFamily="34" charset="0"/>
                <a:cs typeface="Times New Roman"/>
              </a:rPr>
              <a:t> -this could be an extension of the Executive Committee or the Development Committee if that committee has the level of relationships needed.</a:t>
            </a:r>
            <a:r>
              <a:rPr lang="en-US" sz="2000" dirty="0">
                <a:solidFill>
                  <a:srgbClr val="002060"/>
                </a:solidFill>
                <a:latin typeface="Century Gothic"/>
                <a:ea typeface="Calibri" panose="020F0502020204030204" pitchFamily="34" charset="0"/>
                <a:cs typeface="Times New Roman"/>
              </a:rPr>
              <a:t> </a:t>
            </a:r>
            <a:r>
              <a:rPr lang="en-US" sz="2000" dirty="0">
                <a:solidFill>
                  <a:srgbClr val="002060"/>
                </a:solidFill>
                <a:effectLst/>
                <a:latin typeface="Century Gothic"/>
                <a:ea typeface="Calibri" panose="020F0502020204030204" pitchFamily="34" charset="0"/>
                <a:cs typeface="Times New Roman"/>
              </a:rPr>
              <a:t> A separate committee is ideal when the manpower existing on the board allows it.</a:t>
            </a:r>
          </a:p>
          <a:p>
            <a:pPr marL="342900" indent="-342900" algn="just">
              <a:lnSpc>
                <a:spcPct val="107000"/>
              </a:lnSpc>
              <a:spcBef>
                <a:spcPts val="0"/>
              </a:spcBef>
              <a:buFont typeface="Symbol" panose="05050102010706020507" pitchFamily="18" charset="2"/>
              <a:buChar char=""/>
            </a:pPr>
            <a:r>
              <a:rPr lang="en-US" sz="2000" b="1" dirty="0">
                <a:solidFill>
                  <a:srgbClr val="002060"/>
                </a:solidFill>
                <a:effectLst/>
                <a:latin typeface="Century Gothic"/>
                <a:ea typeface="Calibri" panose="020F0502020204030204" pitchFamily="34" charset="0"/>
                <a:cs typeface="Times New Roman"/>
              </a:rPr>
              <a:t>Assess and profile the current board, annually</a:t>
            </a:r>
            <a:r>
              <a:rPr lang="en-US" sz="2000" dirty="0">
                <a:solidFill>
                  <a:srgbClr val="002060"/>
                </a:solidFill>
                <a:effectLst/>
                <a:latin typeface="Century Gothic"/>
                <a:ea typeface="Calibri" panose="020F0502020204030204" pitchFamily="34" charset="0"/>
                <a:cs typeface="Times New Roman"/>
              </a:rPr>
              <a:t> – analyze the current strengths and gaps as it relates to the community and cultural strengths of the area served.</a:t>
            </a:r>
            <a:r>
              <a:rPr lang="en-US" sz="2000" dirty="0">
                <a:solidFill>
                  <a:srgbClr val="002060"/>
                </a:solidFill>
                <a:latin typeface="Century Gothic"/>
                <a:ea typeface="Calibri" panose="020F0502020204030204" pitchFamily="34" charset="0"/>
                <a:cs typeface="Times New Roman"/>
              </a:rPr>
              <a:t> (Survey Tool is Available)</a:t>
            </a:r>
            <a:endParaRPr lang="en-US" sz="2000"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0"/>
              </a:spcAft>
              <a:buFont typeface="Symbol" panose="05050102010706020507" pitchFamily="18" charset="2"/>
              <a:buChar char=""/>
            </a:pPr>
            <a:r>
              <a:rPr lang="en-US" sz="2000" b="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Consider the Battle Plan</a:t>
            </a:r>
            <a:r>
              <a:rPr lang="en-US" sz="2000"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 – when identifying the type of board member needed make sure the Battle Plan (strategic plan) is used to identify needs for relationships that can help with plan execution.</a:t>
            </a:r>
          </a:p>
          <a:p>
            <a:pPr marL="0" indent="0">
              <a:buNone/>
            </a:pPr>
            <a:endParaRPr lang="en-US" dirty="0">
              <a:latin typeface="Century Gothic" panose="020B0502020202020204" pitchFamily="34" charset="0"/>
            </a:endParaRPr>
          </a:p>
        </p:txBody>
      </p:sp>
    </p:spTree>
    <p:extLst>
      <p:ext uri="{BB962C8B-B14F-4D97-AF65-F5344CB8AC3E}">
        <p14:creationId xmlns:p14="http://schemas.microsoft.com/office/powerpoint/2010/main" val="21070506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Texto&#10;&#10;Descripción generada automáticamente">
            <a:extLst>
              <a:ext uri="{FF2B5EF4-FFF2-40B4-BE49-F238E27FC236}">
                <a16:creationId xmlns:a16="http://schemas.microsoft.com/office/drawing/2014/main" id="{21176652-274A-8CC6-5B5D-4AD3110907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2DE9960A-DA99-48EC-B4C4-F655529E0465}"/>
              </a:ext>
            </a:extLst>
          </p:cNvPr>
          <p:cNvSpPr>
            <a:spLocks noGrp="1"/>
          </p:cNvSpPr>
          <p:nvPr>
            <p:ph type="title"/>
          </p:nvPr>
        </p:nvSpPr>
        <p:spPr/>
        <p:txBody>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Important Elements of a Board Development Plan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B88A38EF-917E-E695-22D3-B1EF021DBF10}"/>
              </a:ext>
            </a:extLst>
          </p:cNvPr>
          <p:cNvSpPr>
            <a:spLocks noGrp="1"/>
          </p:cNvSpPr>
          <p:nvPr>
            <p:ph idx="1"/>
          </p:nvPr>
        </p:nvSpPr>
        <p:spPr>
          <a:xfrm>
            <a:off x="838200" y="2666555"/>
            <a:ext cx="10515600" cy="2952302"/>
          </a:xfrm>
        </p:spPr>
        <p:txBody>
          <a:bodyPr>
            <a:normAutofit/>
          </a:bodyPr>
          <a:lstStyle/>
          <a:p>
            <a:pPr marL="342900" marR="0" lvl="0" indent="-342900" algn="just">
              <a:lnSpc>
                <a:spcPct val="107000"/>
              </a:lnSpc>
              <a:spcBef>
                <a:spcPts val="0"/>
              </a:spcBef>
              <a:spcAft>
                <a:spcPts val="0"/>
              </a:spcAft>
              <a:buFont typeface="Symbol" panose="05050102010706020507" pitchFamily="18" charset="2"/>
              <a:buChar char=""/>
            </a:pPr>
            <a:r>
              <a:rPr lang="en-US" sz="2000" b="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Focus recruiting priorities</a:t>
            </a:r>
            <a:r>
              <a:rPr lang="en-US" sz="2000"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 – after identifying manpower needs based on the Battle Plan and the gaps identified in the board analysis the committee can focus on the skills and knowledge needed on the board.</a:t>
            </a:r>
          </a:p>
          <a:p>
            <a:pPr marL="342900" marR="0" lvl="0" indent="-342900" algn="just">
              <a:lnSpc>
                <a:spcPct val="107000"/>
              </a:lnSpc>
              <a:spcBef>
                <a:spcPts val="0"/>
              </a:spcBef>
              <a:spcAft>
                <a:spcPts val="800"/>
              </a:spcAft>
              <a:buFont typeface="Symbol" panose="05050102010706020507" pitchFamily="18" charset="2"/>
              <a:buChar char=""/>
            </a:pPr>
            <a:r>
              <a:rPr lang="en-US" sz="2000" b="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Develop written board member expectations &amp; requirements </a:t>
            </a:r>
            <a:r>
              <a:rPr lang="en-US" sz="2000"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 for the board to function properly each member must understand and accept the duties and responsibilities of membership.</a:t>
            </a:r>
          </a:p>
          <a:p>
            <a:pPr marL="0" indent="0" algn="just">
              <a:buNone/>
            </a:pPr>
            <a:r>
              <a:rPr lang="en-US" sz="2000" b="1" i="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Success in this process depends heavily on following the plan.  However, adapt the plan to your current strengths to get started.</a:t>
            </a:r>
            <a:endParaRPr lang="en-US" sz="2000"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endParaRPr>
          </a:p>
          <a:p>
            <a:pPr marL="0" indent="0" algn="just">
              <a:buNone/>
            </a:pPr>
            <a:endParaRPr lang="en-US" sz="3200" dirty="0">
              <a:solidFill>
                <a:srgbClr val="002060"/>
              </a:solidFill>
              <a:latin typeface="Century Gothic" panose="020B0502020202020204" pitchFamily="34" charset="0"/>
            </a:endParaRPr>
          </a:p>
        </p:txBody>
      </p:sp>
      <p:sp>
        <p:nvSpPr>
          <p:cNvPr id="4" name="Title 1">
            <a:extLst>
              <a:ext uri="{FF2B5EF4-FFF2-40B4-BE49-F238E27FC236}">
                <a16:creationId xmlns:a16="http://schemas.microsoft.com/office/drawing/2014/main" id="{CA93C306-E10C-6CB8-EB4A-E1E290FE7AAF}"/>
              </a:ext>
            </a:extLst>
          </p:cNvPr>
          <p:cNvSpPr txBox="1">
            <a:spLocks/>
          </p:cNvSpPr>
          <p:nvPr/>
        </p:nvSpPr>
        <p:spPr>
          <a:xfrm>
            <a:off x="412955" y="1572061"/>
            <a:ext cx="11366089"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b="1" spc="-150">
                <a:solidFill>
                  <a:srgbClr val="FF0000"/>
                </a:solidFill>
                <a:latin typeface="Century Gothic" panose="020B0502020202020204" pitchFamily="34" charset="0"/>
                <a:ea typeface="Calibri" panose="020F0502020204030204" pitchFamily="34" charset="0"/>
                <a:cs typeface="Times New Roman" panose="02020603050405020304" pitchFamily="18" charset="0"/>
              </a:rPr>
              <a:t>IMPORTANT ELEMENTS OF A BOARD DEVELOPMENT PLAN</a:t>
            </a:r>
            <a:endParaRPr lang="en-US" sz="6000" b="1" spc="-150" dirty="0">
              <a:solidFill>
                <a:srgbClr val="FF0000"/>
              </a:solidFill>
              <a:latin typeface="Century Gothic" panose="020B0502020202020204" pitchFamily="34" charset="0"/>
            </a:endParaRPr>
          </a:p>
        </p:txBody>
      </p:sp>
    </p:spTree>
    <p:extLst>
      <p:ext uri="{BB962C8B-B14F-4D97-AF65-F5344CB8AC3E}">
        <p14:creationId xmlns:p14="http://schemas.microsoft.com/office/powerpoint/2010/main" val="31495839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19AFE376-C805-C033-B79F-3F87E8D2AF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9" y="0"/>
            <a:ext cx="12183782" cy="6858000"/>
          </a:xfrm>
          <a:prstGeom prst="rect">
            <a:avLst/>
          </a:prstGeom>
        </p:spPr>
      </p:pic>
      <p:sp>
        <p:nvSpPr>
          <p:cNvPr id="2" name="Title 1">
            <a:extLst>
              <a:ext uri="{FF2B5EF4-FFF2-40B4-BE49-F238E27FC236}">
                <a16:creationId xmlns:a16="http://schemas.microsoft.com/office/drawing/2014/main" id="{EBC32771-92CC-6978-89BC-01B68D34BA41}"/>
              </a:ext>
            </a:extLst>
          </p:cNvPr>
          <p:cNvSpPr>
            <a:spLocks noGrp="1"/>
          </p:cNvSpPr>
          <p:nvPr>
            <p:ph type="title"/>
          </p:nvPr>
        </p:nvSpPr>
        <p:spPr>
          <a:xfrm>
            <a:off x="245807" y="2258890"/>
            <a:ext cx="11863426" cy="748245"/>
          </a:xfrm>
        </p:spPr>
        <p:txBody>
          <a:bodyPr>
            <a:noAutofit/>
          </a:bodyPr>
          <a:lstStyle/>
          <a:p>
            <a:r>
              <a:rPr lang="en-US" sz="3200" b="1" spc="-150" dirty="0">
                <a:solidFill>
                  <a:schemeClr val="accent4">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t>THE ADVISORY BOARD (AB) DEVELOPMENT PLAN’S PURPOSE IS TO: </a:t>
            </a:r>
            <a:br>
              <a:rPr lang="en-US" sz="3200" b="1" spc="-150" dirty="0">
                <a:solidFill>
                  <a:schemeClr val="accent4">
                    <a:lumMod val="75000"/>
                  </a:schemeClr>
                </a:solidFill>
                <a:effectLst/>
                <a:latin typeface="Century Gothic" panose="020B0502020202020204" pitchFamily="34" charset="0"/>
                <a:ea typeface="Calibri" panose="020F0502020204030204" pitchFamily="34" charset="0"/>
                <a:cs typeface="Times New Roman" panose="02020603050405020304" pitchFamily="18" charset="0"/>
              </a:rPr>
            </a:br>
            <a:endParaRPr lang="en-US" sz="6600" b="1" spc="-150" dirty="0">
              <a:solidFill>
                <a:schemeClr val="accent4">
                  <a:lumMod val="75000"/>
                </a:schemeClr>
              </a:solidFill>
              <a:latin typeface="Century Gothic" panose="020B0502020202020204" pitchFamily="34" charset="0"/>
            </a:endParaRPr>
          </a:p>
        </p:txBody>
      </p:sp>
      <p:sp>
        <p:nvSpPr>
          <p:cNvPr id="3" name="Content Placeholder 2">
            <a:extLst>
              <a:ext uri="{FF2B5EF4-FFF2-40B4-BE49-F238E27FC236}">
                <a16:creationId xmlns:a16="http://schemas.microsoft.com/office/drawing/2014/main" id="{B998D5B0-45E0-A000-828F-F4AAE3679649}"/>
              </a:ext>
            </a:extLst>
          </p:cNvPr>
          <p:cNvSpPr>
            <a:spLocks noGrp="1"/>
          </p:cNvSpPr>
          <p:nvPr>
            <p:ph idx="1"/>
          </p:nvPr>
        </p:nvSpPr>
        <p:spPr>
          <a:xfrm>
            <a:off x="749709" y="2633013"/>
            <a:ext cx="10515600" cy="3955762"/>
          </a:xfrm>
        </p:spPr>
        <p:txBody>
          <a:bodyPr>
            <a:normAutofit fontScale="92500" lnSpcReduction="20000"/>
          </a:bodyPr>
          <a:lstStyle/>
          <a:p>
            <a:pPr marL="0" marR="0" algn="just">
              <a:lnSpc>
                <a:spcPct val="107000"/>
              </a:lnSpc>
              <a:spcBef>
                <a:spcPts val="0"/>
              </a:spcBef>
              <a:spcAft>
                <a:spcPts val="800"/>
              </a:spcAft>
            </a:pPr>
            <a:r>
              <a:rPr lang="en-US" sz="18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Advance the mission of The Salvation Army through the AB </a:t>
            </a:r>
          </a:p>
          <a:p>
            <a:pPr marL="0" marR="0" indent="0" algn="just">
              <a:lnSpc>
                <a:spcPct val="107000"/>
              </a:lnSpc>
              <a:spcBef>
                <a:spcPts val="0"/>
              </a:spcBef>
              <a:spcAft>
                <a:spcPts val="800"/>
              </a:spcAft>
              <a:buNone/>
            </a:pPr>
            <a:r>
              <a:rPr lang="en-US" sz="18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 Increase the strength of the AB </a:t>
            </a:r>
          </a:p>
          <a:p>
            <a:pPr marL="0" marR="0" indent="0" algn="just">
              <a:lnSpc>
                <a:spcPct val="107000"/>
              </a:lnSpc>
              <a:spcBef>
                <a:spcPts val="0"/>
              </a:spcBef>
              <a:spcAft>
                <a:spcPts val="800"/>
              </a:spcAft>
              <a:buNone/>
            </a:pPr>
            <a:r>
              <a:rPr lang="en-US" sz="18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 Identify and encourage engagement opportunities for AB members </a:t>
            </a:r>
          </a:p>
          <a:p>
            <a:pPr marL="0" marR="0" indent="0" algn="just">
              <a:lnSpc>
                <a:spcPct val="107000"/>
              </a:lnSpc>
              <a:spcBef>
                <a:spcPts val="0"/>
              </a:spcBef>
              <a:spcAft>
                <a:spcPts val="800"/>
              </a:spcAft>
              <a:buNone/>
            </a:pPr>
            <a:r>
              <a:rPr lang="en-US" sz="18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 Increase awareness, and in turn financial support, of The Salvation Army’s programs and services to the community. </a:t>
            </a:r>
          </a:p>
          <a:p>
            <a:pPr algn="just">
              <a:lnSpc>
                <a:spcPct val="107000"/>
              </a:lnSpc>
              <a:spcBef>
                <a:spcPts val="0"/>
              </a:spcBef>
              <a:spcAft>
                <a:spcPts val="800"/>
              </a:spcAft>
            </a:pPr>
            <a:r>
              <a:rPr lang="en-US" sz="1800" dirty="0">
                <a:solidFill>
                  <a:schemeClr val="bg1"/>
                </a:solidFill>
                <a:latin typeface="Century Gothic" panose="020B0502020202020204" pitchFamily="34" charset="0"/>
                <a:ea typeface="Calibri" panose="020F0502020204030204" pitchFamily="34" charset="0"/>
                <a:cs typeface="Times New Roman" panose="02020603050405020304" pitchFamily="18" charset="0"/>
              </a:rPr>
              <a:t>Set a goal for how many new members you want to recruit by the end of the process</a:t>
            </a:r>
            <a:endParaRPr lang="en-US" sz="18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0"/>
              </a:spcAft>
              <a:buFont typeface="Symbol" panose="05050102010706020507" pitchFamily="18" charset="2"/>
              <a:buChar char=""/>
            </a:pPr>
            <a:r>
              <a:rPr lang="en-US" sz="18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Reaffirm to current and new members that they have three priorities in service through the board:</a:t>
            </a:r>
          </a:p>
          <a:p>
            <a:pPr marL="742950" marR="0" lvl="1" indent="-285750" algn="just">
              <a:lnSpc>
                <a:spcPct val="107000"/>
              </a:lnSpc>
              <a:spcBef>
                <a:spcPts val="0"/>
              </a:spcBef>
              <a:spcAft>
                <a:spcPts val="0"/>
              </a:spcAft>
              <a:buFont typeface="Courier New" panose="02070309020205020404" pitchFamily="49" charset="0"/>
              <a:buChar char="o"/>
            </a:pPr>
            <a:r>
              <a:rPr lang="en-US" sz="18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Introduce people and organizations to The Salvation Army that can help advance the mission and local vision</a:t>
            </a:r>
          </a:p>
          <a:p>
            <a:pPr marL="742950" marR="0" lvl="1" indent="-285750" algn="just">
              <a:lnSpc>
                <a:spcPct val="107000"/>
              </a:lnSpc>
              <a:spcBef>
                <a:spcPts val="0"/>
              </a:spcBef>
              <a:spcAft>
                <a:spcPts val="0"/>
              </a:spcAft>
              <a:buFont typeface="Courier New" panose="02070309020205020404" pitchFamily="49" charset="0"/>
              <a:buChar char="o"/>
            </a:pPr>
            <a:r>
              <a:rPr lang="en-US" sz="18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Contribute and solicit resources for The Salvation Army mission and local vision to be achieved</a:t>
            </a:r>
          </a:p>
          <a:p>
            <a:pPr marL="742950" marR="0" lvl="1" indent="-285750" algn="just">
              <a:lnSpc>
                <a:spcPct val="107000"/>
              </a:lnSpc>
              <a:spcBef>
                <a:spcPts val="0"/>
              </a:spcBef>
              <a:spcAft>
                <a:spcPts val="800"/>
              </a:spcAft>
              <a:buFont typeface="Courier New" panose="02070309020205020404" pitchFamily="49" charset="0"/>
              <a:buChar char="o"/>
            </a:pPr>
            <a:r>
              <a:rPr lang="en-US" sz="1800" dirty="0">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Engage through regular board, committee, and/or campaign participation</a:t>
            </a:r>
          </a:p>
          <a:p>
            <a:pPr marL="0" indent="0" algn="just">
              <a:buNone/>
            </a:pPr>
            <a:endParaRPr lang="en-US"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23993424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Un dibujo de una persona&#10;&#10;Descripción generada automáticamente con confianza baja">
            <a:extLst>
              <a:ext uri="{FF2B5EF4-FFF2-40B4-BE49-F238E27FC236}">
                <a16:creationId xmlns:a16="http://schemas.microsoft.com/office/drawing/2014/main" id="{0C5F560B-83E3-2ED2-AEB7-EB03C26AD8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C02CE71C-423C-27A3-3FCF-F4114FED7E53}"/>
              </a:ext>
            </a:extLst>
          </p:cNvPr>
          <p:cNvSpPr>
            <a:spLocks noGrp="1"/>
          </p:cNvSpPr>
          <p:nvPr>
            <p:ph type="title"/>
          </p:nvPr>
        </p:nvSpPr>
        <p:spPr/>
        <p:txBody>
          <a:bodyPr>
            <a:normAutofit/>
          </a:bodyPr>
          <a:lstStyle/>
          <a:p>
            <a:r>
              <a:rPr lang="en-US" sz="4800" b="1" dirty="0">
                <a:solidFill>
                  <a:srgbClr val="002060"/>
                </a:solidFill>
                <a:latin typeface="Century Gothic" panose="020B0502020202020204" pitchFamily="34" charset="0"/>
              </a:rPr>
              <a:t>SET OBJECTIVES OF THE PLAN </a:t>
            </a:r>
          </a:p>
        </p:txBody>
      </p:sp>
      <p:sp>
        <p:nvSpPr>
          <p:cNvPr id="3" name="Content Placeholder 2">
            <a:extLst>
              <a:ext uri="{FF2B5EF4-FFF2-40B4-BE49-F238E27FC236}">
                <a16:creationId xmlns:a16="http://schemas.microsoft.com/office/drawing/2014/main" id="{EC053BF9-F341-3D98-410B-13321DE63CDD}"/>
              </a:ext>
            </a:extLst>
          </p:cNvPr>
          <p:cNvSpPr>
            <a:spLocks noGrp="1"/>
          </p:cNvSpPr>
          <p:nvPr>
            <p:ph idx="1"/>
          </p:nvPr>
        </p:nvSpPr>
        <p:spPr>
          <a:xfrm>
            <a:off x="1337186" y="1406013"/>
            <a:ext cx="10314040" cy="4534976"/>
          </a:xfrm>
        </p:spPr>
        <p:txBody>
          <a:bodyPr vert="horz" lIns="91440" tIns="45720" rIns="91440" bIns="45720" rtlCol="0" anchor="t">
            <a:normAutofit/>
          </a:bodyPr>
          <a:lstStyle/>
          <a:p>
            <a:pPr marL="342900" indent="-342900">
              <a:lnSpc>
                <a:spcPct val="107000"/>
              </a:lnSpc>
              <a:spcBef>
                <a:spcPts val="0"/>
              </a:spcBef>
              <a:buFont typeface="Symbol" panose="05050102010706020507" pitchFamily="18" charset="2"/>
              <a:buChar char=""/>
            </a:pPr>
            <a:r>
              <a:rPr lang="en-US" sz="2000" dirty="0">
                <a:effectLst/>
                <a:latin typeface="Century Gothic"/>
                <a:ea typeface="Calibri" panose="020F0502020204030204" pitchFamily="34" charset="0"/>
                <a:cs typeface="Times New Roman"/>
              </a:rPr>
              <a:t>Assess the board and its leadership</a:t>
            </a:r>
            <a:r>
              <a:rPr lang="en-US" sz="2000" dirty="0">
                <a:latin typeface="Century Gothic"/>
                <a:ea typeface="Calibri" panose="020F0502020204030204" pitchFamily="34" charset="0"/>
                <a:cs typeface="Times New Roman"/>
              </a:rPr>
              <a:t> – Tools available</a:t>
            </a:r>
            <a:endParaRPr lang="en-US" sz="2000" dirty="0">
              <a:effectLst/>
              <a:latin typeface="Century Gothic" panose="020B050202020202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2000" dirty="0">
                <a:effectLst/>
                <a:latin typeface="Century Gothic" panose="020B0502020202020204" pitchFamily="34" charset="0"/>
                <a:ea typeface="Calibri" panose="020F0502020204030204" pitchFamily="34" charset="0"/>
                <a:cs typeface="Times New Roman" panose="02020603050405020304" pitchFamily="18" charset="0"/>
              </a:rPr>
              <a:t>Increase the number of actively engaged board members</a:t>
            </a:r>
          </a:p>
          <a:p>
            <a:pPr marL="342900" marR="0" lvl="0" indent="-342900">
              <a:lnSpc>
                <a:spcPct val="107000"/>
              </a:lnSpc>
              <a:spcBef>
                <a:spcPts val="0"/>
              </a:spcBef>
              <a:spcAft>
                <a:spcPts val="0"/>
              </a:spcAft>
              <a:buFont typeface="Symbol" panose="05050102010706020507" pitchFamily="18" charset="2"/>
              <a:buChar char=""/>
            </a:pPr>
            <a:r>
              <a:rPr lang="en-US" sz="2000" dirty="0">
                <a:effectLst/>
                <a:latin typeface="Century Gothic" panose="020B0502020202020204" pitchFamily="34" charset="0"/>
                <a:ea typeface="Calibri" panose="020F0502020204030204" pitchFamily="34" charset="0"/>
                <a:cs typeface="Times New Roman" panose="02020603050405020304" pitchFamily="18" charset="0"/>
              </a:rPr>
              <a:t>Identify people in industry’s not represented on the board</a:t>
            </a:r>
          </a:p>
          <a:p>
            <a:pPr marL="342900" marR="0" lvl="0" indent="-342900">
              <a:lnSpc>
                <a:spcPct val="107000"/>
              </a:lnSpc>
              <a:spcBef>
                <a:spcPts val="0"/>
              </a:spcBef>
              <a:spcAft>
                <a:spcPts val="0"/>
              </a:spcAft>
              <a:buFont typeface="Symbol" panose="05050102010706020507" pitchFamily="18" charset="2"/>
              <a:buChar char=""/>
            </a:pPr>
            <a:r>
              <a:rPr lang="en-US" sz="2000" dirty="0">
                <a:effectLst/>
                <a:latin typeface="Century Gothic" panose="020B0502020202020204" pitchFamily="34" charset="0"/>
                <a:ea typeface="Calibri" panose="020F0502020204030204" pitchFamily="34" charset="0"/>
                <a:cs typeface="Times New Roman" panose="02020603050405020304" pitchFamily="18" charset="0"/>
              </a:rPr>
              <a:t>Continue to be intentional about recruiting more diverse members</a:t>
            </a:r>
          </a:p>
          <a:p>
            <a:pPr marL="342900" marR="0" lvl="0" indent="-342900">
              <a:lnSpc>
                <a:spcPct val="107000"/>
              </a:lnSpc>
              <a:spcBef>
                <a:spcPts val="0"/>
              </a:spcBef>
              <a:spcAft>
                <a:spcPts val="0"/>
              </a:spcAft>
              <a:buFont typeface="Symbol" panose="05050102010706020507" pitchFamily="18" charset="2"/>
              <a:buChar char=""/>
            </a:pPr>
            <a:r>
              <a:rPr lang="en-US" sz="2000" dirty="0">
                <a:effectLst/>
                <a:latin typeface="Century Gothic" panose="020B0502020202020204" pitchFamily="34" charset="0"/>
                <a:ea typeface="Calibri" panose="020F0502020204030204" pitchFamily="34" charset="0"/>
                <a:cs typeface="Times New Roman" panose="02020603050405020304" pitchFamily="18" charset="0"/>
              </a:rPr>
              <a:t>Be intentional about recruiting 35- to 45-year-old influencers</a:t>
            </a:r>
          </a:p>
          <a:p>
            <a:pPr marL="342900" marR="0" lvl="0" indent="-342900">
              <a:lnSpc>
                <a:spcPct val="107000"/>
              </a:lnSpc>
              <a:spcBef>
                <a:spcPts val="0"/>
              </a:spcBef>
              <a:spcAft>
                <a:spcPts val="0"/>
              </a:spcAft>
              <a:buFont typeface="Symbol" panose="05050102010706020507" pitchFamily="18" charset="2"/>
              <a:buChar char=""/>
            </a:pPr>
            <a:r>
              <a:rPr lang="en-US" sz="2000" dirty="0">
                <a:effectLst/>
                <a:latin typeface="Century Gothic" panose="020B0502020202020204" pitchFamily="34" charset="0"/>
                <a:ea typeface="Calibri" panose="020F0502020204030204" pitchFamily="34" charset="0"/>
                <a:cs typeface="Times New Roman" panose="02020603050405020304" pitchFamily="18" charset="0"/>
              </a:rPr>
              <a:t>Involve the incoming board chair with the process</a:t>
            </a:r>
          </a:p>
          <a:p>
            <a:pPr marL="342900" marR="0" lvl="0" indent="-342900">
              <a:lnSpc>
                <a:spcPct val="107000"/>
              </a:lnSpc>
              <a:spcBef>
                <a:spcPts val="0"/>
              </a:spcBef>
              <a:spcAft>
                <a:spcPts val="0"/>
              </a:spcAft>
              <a:buFont typeface="Symbol" panose="05050102010706020507" pitchFamily="18" charset="2"/>
              <a:buChar char=""/>
            </a:pPr>
            <a:r>
              <a:rPr lang="en-US" sz="2000" dirty="0">
                <a:effectLst/>
                <a:latin typeface="Century Gothic" panose="020B0502020202020204" pitchFamily="34" charset="0"/>
                <a:ea typeface="Calibri" panose="020F0502020204030204" pitchFamily="34" charset="0"/>
                <a:cs typeface="Times New Roman" panose="02020603050405020304" pitchFamily="18" charset="0"/>
              </a:rPr>
              <a:t>Reaffirm to current and new members that they have three priorities in service through the board:</a:t>
            </a:r>
          </a:p>
          <a:p>
            <a:pPr marL="742950" marR="0" lvl="1" indent="-285750">
              <a:lnSpc>
                <a:spcPct val="107000"/>
              </a:lnSpc>
              <a:spcBef>
                <a:spcPts val="0"/>
              </a:spcBef>
              <a:spcAft>
                <a:spcPts val="0"/>
              </a:spcAft>
              <a:buFont typeface="Courier New" panose="02070309020205020404" pitchFamily="49" charset="0"/>
              <a:buChar char="o"/>
            </a:pPr>
            <a:r>
              <a:rPr lang="en-US" sz="2000" dirty="0">
                <a:effectLst/>
                <a:latin typeface="Century Gothic" panose="020B0502020202020204" pitchFamily="34" charset="0"/>
                <a:ea typeface="Calibri" panose="020F0502020204030204" pitchFamily="34" charset="0"/>
                <a:cs typeface="Times New Roman" panose="02020603050405020304" pitchFamily="18" charset="0"/>
              </a:rPr>
              <a:t>Introduce people and organizations to The Salvation Army that can help advance the mission and local vision</a:t>
            </a:r>
          </a:p>
          <a:p>
            <a:pPr marL="742950" marR="0" lvl="1" indent="-285750">
              <a:lnSpc>
                <a:spcPct val="107000"/>
              </a:lnSpc>
              <a:spcBef>
                <a:spcPts val="0"/>
              </a:spcBef>
              <a:spcAft>
                <a:spcPts val="0"/>
              </a:spcAft>
              <a:buFont typeface="Courier New" panose="02070309020205020404" pitchFamily="49" charset="0"/>
              <a:buChar char="o"/>
            </a:pPr>
            <a:r>
              <a:rPr lang="en-US" sz="2000" dirty="0">
                <a:effectLst/>
                <a:latin typeface="Century Gothic" panose="020B0502020202020204" pitchFamily="34" charset="0"/>
                <a:ea typeface="Calibri" panose="020F0502020204030204" pitchFamily="34" charset="0"/>
                <a:cs typeface="Times New Roman" panose="02020603050405020304" pitchFamily="18" charset="0"/>
              </a:rPr>
              <a:t>Contribute and solicit resources for The Salvation Army mission and local vision to be achieved</a:t>
            </a:r>
          </a:p>
          <a:p>
            <a:pPr marL="742950" marR="0" lvl="1" indent="-285750">
              <a:lnSpc>
                <a:spcPct val="107000"/>
              </a:lnSpc>
              <a:spcBef>
                <a:spcPts val="0"/>
              </a:spcBef>
              <a:spcAft>
                <a:spcPts val="800"/>
              </a:spcAft>
              <a:buFont typeface="Courier New" panose="02070309020205020404" pitchFamily="49" charset="0"/>
              <a:buChar char="o"/>
            </a:pPr>
            <a:r>
              <a:rPr lang="en-US" sz="2000" dirty="0">
                <a:effectLst/>
                <a:latin typeface="Century Gothic" panose="020B0502020202020204" pitchFamily="34" charset="0"/>
                <a:ea typeface="Calibri" panose="020F0502020204030204" pitchFamily="34" charset="0"/>
                <a:cs typeface="Times New Roman" panose="02020603050405020304" pitchFamily="18" charset="0"/>
              </a:rPr>
              <a:t>Engage through regular board, committee, and/or campaign participation</a:t>
            </a:r>
          </a:p>
          <a:p>
            <a:pPr marL="0" indent="0">
              <a:buNone/>
            </a:pPr>
            <a:endParaRPr lang="en-US" sz="3200" dirty="0">
              <a:latin typeface="Century Gothic" panose="020B0502020202020204" pitchFamily="34" charset="0"/>
            </a:endParaRPr>
          </a:p>
        </p:txBody>
      </p:sp>
    </p:spTree>
    <p:extLst>
      <p:ext uri="{BB962C8B-B14F-4D97-AF65-F5344CB8AC3E}">
        <p14:creationId xmlns:p14="http://schemas.microsoft.com/office/powerpoint/2010/main" val="1060048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Interfaz de usuario gráfica&#10;&#10;Descripción generada automáticamente">
            <a:extLst>
              <a:ext uri="{FF2B5EF4-FFF2-40B4-BE49-F238E27FC236}">
                <a16:creationId xmlns:a16="http://schemas.microsoft.com/office/drawing/2014/main" id="{11423C3F-AD98-7842-B3F4-C39E3AE4B1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629A777F-AF09-0D66-8ED3-CF8BE4EFCF57}"/>
              </a:ext>
            </a:extLst>
          </p:cNvPr>
          <p:cNvSpPr>
            <a:spLocks noGrp="1"/>
          </p:cNvSpPr>
          <p:nvPr>
            <p:ph type="title"/>
          </p:nvPr>
        </p:nvSpPr>
        <p:spPr>
          <a:xfrm>
            <a:off x="838200" y="2008221"/>
            <a:ext cx="10515600" cy="430938"/>
          </a:xfrm>
        </p:spPr>
        <p:txBody>
          <a:bodyPr>
            <a:noAutofit/>
          </a:bodyPr>
          <a:lstStyle/>
          <a:p>
            <a:r>
              <a:rPr lang="en-US" sz="2400" b="1" u="sng"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PHASE 1 – REVIEW AND ASSESSMENT</a:t>
            </a:r>
            <a:r>
              <a:rPr lang="en-US" sz="2400" b="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t>, TIMELINE – JULY THRU SEPTEMBER </a:t>
            </a:r>
            <a:br>
              <a:rPr lang="en-US" sz="2400" b="1" dirty="0">
                <a:solidFill>
                  <a:srgbClr val="002060"/>
                </a:solidFill>
                <a:effectLst/>
                <a:latin typeface="Century Gothic" panose="020B0502020202020204" pitchFamily="34" charset="0"/>
                <a:ea typeface="Calibri" panose="020F0502020204030204" pitchFamily="34" charset="0"/>
                <a:cs typeface="Times New Roman" panose="02020603050405020304" pitchFamily="18" charset="0"/>
              </a:rPr>
            </a:br>
            <a:endParaRPr lang="en-US" sz="5400" b="1" dirty="0">
              <a:solidFill>
                <a:srgbClr val="002060"/>
              </a:solidFill>
              <a:latin typeface="Century Gothic" panose="020B0502020202020204" pitchFamily="34" charset="0"/>
            </a:endParaRPr>
          </a:p>
        </p:txBody>
      </p:sp>
      <p:sp>
        <p:nvSpPr>
          <p:cNvPr id="3" name="Content Placeholder 2">
            <a:extLst>
              <a:ext uri="{FF2B5EF4-FFF2-40B4-BE49-F238E27FC236}">
                <a16:creationId xmlns:a16="http://schemas.microsoft.com/office/drawing/2014/main" id="{80F25423-BC0D-A1A1-41DE-F9CDE66DEF47}"/>
              </a:ext>
            </a:extLst>
          </p:cNvPr>
          <p:cNvSpPr>
            <a:spLocks noGrp="1"/>
          </p:cNvSpPr>
          <p:nvPr>
            <p:ph idx="1"/>
          </p:nvPr>
        </p:nvSpPr>
        <p:spPr>
          <a:xfrm>
            <a:off x="838200" y="2183519"/>
            <a:ext cx="10744200" cy="4330965"/>
          </a:xfrm>
        </p:spPr>
        <p:txBody>
          <a:bodyPr vert="horz" lIns="91440" tIns="45720" rIns="91440" bIns="45720" rtlCol="0" anchor="t">
            <a:normAutofit fontScale="92500"/>
          </a:bodyPr>
          <a:lstStyle/>
          <a:p>
            <a:pPr marL="0" marR="0" algn="just">
              <a:lnSpc>
                <a:spcPct val="110000"/>
              </a:lnSpc>
              <a:spcBef>
                <a:spcPts val="0"/>
              </a:spcBef>
            </a:pPr>
            <a:r>
              <a:rPr lang="en-US" sz="2400" dirty="0">
                <a:solidFill>
                  <a:schemeClr val="bg1">
                    <a:lumMod val="95000"/>
                  </a:schemeClr>
                </a:solidFill>
                <a:effectLst/>
                <a:latin typeface="Century Gothic" panose="020B0502020202020204" pitchFamily="34" charset="0"/>
                <a:ea typeface="Calibri" panose="020F0502020204030204" pitchFamily="34" charset="0"/>
                <a:cs typeface="Times New Roman" panose="02020603050405020304" pitchFamily="18" charset="0"/>
              </a:rPr>
              <a:t>1 Review current AB membership – engagement, committee participation, giving, relationship capital</a:t>
            </a:r>
          </a:p>
          <a:p>
            <a:pPr marL="0" marR="0" algn="just">
              <a:lnSpc>
                <a:spcPct val="110000"/>
              </a:lnSpc>
              <a:spcBef>
                <a:spcPts val="0"/>
              </a:spcBef>
            </a:pPr>
            <a:r>
              <a:rPr lang="en-US" sz="2400" dirty="0">
                <a:solidFill>
                  <a:schemeClr val="bg1">
                    <a:lumMod val="95000"/>
                  </a:schemeClr>
                </a:solidFill>
                <a:effectLst/>
                <a:latin typeface="Century Gothic" panose="020B0502020202020204" pitchFamily="34" charset="0"/>
                <a:ea typeface="Calibri" panose="020F0502020204030204" pitchFamily="34" charset="0"/>
                <a:cs typeface="Times New Roman" panose="02020603050405020304" pitchFamily="18" charset="0"/>
              </a:rPr>
              <a:t>2 Identify members reaching their term limit and continued engagement level if any</a:t>
            </a:r>
          </a:p>
          <a:p>
            <a:pPr marL="0" algn="just">
              <a:lnSpc>
                <a:spcPct val="110000"/>
              </a:lnSpc>
              <a:spcBef>
                <a:spcPts val="0"/>
              </a:spcBef>
            </a:pPr>
            <a:r>
              <a:rPr lang="en-US" sz="2400" dirty="0">
                <a:solidFill>
                  <a:schemeClr val="bg1">
                    <a:lumMod val="95000"/>
                  </a:schemeClr>
                </a:solidFill>
                <a:effectLst/>
                <a:latin typeface="Century Gothic"/>
                <a:ea typeface="Calibri" panose="020F0502020204030204" pitchFamily="34" charset="0"/>
                <a:cs typeface="Times New Roman"/>
              </a:rPr>
              <a:t>3 Conduct the Standards of Advisory Board Effectiveness review</a:t>
            </a:r>
            <a:r>
              <a:rPr lang="en-US" sz="2400" dirty="0">
                <a:solidFill>
                  <a:schemeClr val="bg1">
                    <a:lumMod val="95000"/>
                  </a:schemeClr>
                </a:solidFill>
                <a:latin typeface="Century Gothic"/>
                <a:ea typeface="Calibri" panose="020F0502020204030204" pitchFamily="34" charset="0"/>
                <a:cs typeface="Times New Roman"/>
              </a:rPr>
              <a:t> (Provided in General Session)</a:t>
            </a:r>
            <a:endParaRPr lang="en-US" sz="2400" dirty="0">
              <a:solidFill>
                <a:schemeClr val="bg1">
                  <a:lumMod val="95000"/>
                </a:schemeClr>
              </a:solidFill>
              <a:effectLst/>
              <a:latin typeface="Century Gothic" panose="020B0502020202020204" pitchFamily="34" charset="0"/>
              <a:ea typeface="Calibri" panose="020F0502020204030204" pitchFamily="34" charset="0"/>
              <a:cs typeface="Times New Roman" panose="02020603050405020304" pitchFamily="18" charset="0"/>
            </a:endParaRPr>
          </a:p>
          <a:p>
            <a:pPr marL="0" marR="0" algn="just">
              <a:lnSpc>
                <a:spcPct val="110000"/>
              </a:lnSpc>
              <a:spcBef>
                <a:spcPts val="0"/>
              </a:spcBef>
            </a:pPr>
            <a:r>
              <a:rPr lang="en-US" sz="2400" dirty="0">
                <a:solidFill>
                  <a:schemeClr val="bg1">
                    <a:lumMod val="95000"/>
                  </a:schemeClr>
                </a:solidFill>
                <a:effectLst/>
                <a:latin typeface="Century Gothic" panose="020B0502020202020204" pitchFamily="34" charset="0"/>
                <a:ea typeface="Calibri" panose="020F0502020204030204" pitchFamily="34" charset="0"/>
                <a:cs typeface="Times New Roman" panose="02020603050405020304" pitchFamily="18" charset="0"/>
              </a:rPr>
              <a:t>4 What industry or community organization is not represented on the board</a:t>
            </a:r>
          </a:p>
          <a:p>
            <a:pPr marL="0" marR="0" algn="just">
              <a:lnSpc>
                <a:spcPct val="110000"/>
              </a:lnSpc>
              <a:spcBef>
                <a:spcPts val="0"/>
              </a:spcBef>
            </a:pPr>
            <a:r>
              <a:rPr lang="en-US" sz="2400" dirty="0">
                <a:solidFill>
                  <a:schemeClr val="bg1">
                    <a:lumMod val="95000"/>
                  </a:schemeClr>
                </a:solidFill>
                <a:effectLst/>
                <a:latin typeface="Century Gothic" panose="020B0502020202020204" pitchFamily="34" charset="0"/>
                <a:ea typeface="Calibri" panose="020F0502020204030204" pitchFamily="34" charset="0"/>
                <a:cs typeface="Times New Roman" panose="02020603050405020304" pitchFamily="18" charset="0"/>
              </a:rPr>
              <a:t>5 What culture, gender, or race should be addressed as a priority to add</a:t>
            </a:r>
          </a:p>
          <a:p>
            <a:pPr marL="0" marR="0" algn="just">
              <a:lnSpc>
                <a:spcPct val="110000"/>
              </a:lnSpc>
              <a:spcBef>
                <a:spcPts val="0"/>
              </a:spcBef>
            </a:pPr>
            <a:r>
              <a:rPr lang="en-US" sz="2400" dirty="0">
                <a:solidFill>
                  <a:schemeClr val="bg1">
                    <a:lumMod val="95000"/>
                  </a:schemeClr>
                </a:solidFill>
                <a:effectLst/>
                <a:latin typeface="Century Gothic" panose="020B0502020202020204" pitchFamily="34" charset="0"/>
                <a:ea typeface="Calibri" panose="020F0502020204030204" pitchFamily="34" charset="0"/>
                <a:cs typeface="Times New Roman" panose="02020603050405020304" pitchFamily="18" charset="0"/>
              </a:rPr>
              <a:t>6 Ask “select” board members for prospects they have in mind to add to the Development of prospect list of new members </a:t>
            </a:r>
          </a:p>
          <a:p>
            <a:pPr marL="0" indent="0" algn="just">
              <a:lnSpc>
                <a:spcPct val="110000"/>
              </a:lnSpc>
              <a:buNone/>
            </a:pPr>
            <a:endParaRPr lang="en-US" sz="3200" dirty="0">
              <a:solidFill>
                <a:schemeClr val="bg1">
                  <a:lumMod val="95000"/>
                </a:schemeClr>
              </a:solidFill>
              <a:latin typeface="Century Gothic" panose="020B0502020202020204" pitchFamily="34" charset="0"/>
            </a:endParaRPr>
          </a:p>
        </p:txBody>
      </p:sp>
    </p:spTree>
    <p:extLst>
      <p:ext uri="{BB962C8B-B14F-4D97-AF65-F5344CB8AC3E}">
        <p14:creationId xmlns:p14="http://schemas.microsoft.com/office/powerpoint/2010/main" val="15665595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4571</TotalTime>
  <Words>2270</Words>
  <Application>Microsoft Office PowerPoint</Application>
  <PresentationFormat>Widescreen</PresentationFormat>
  <Paragraphs>156</Paragraphs>
  <Slides>25</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Calibri Light</vt:lpstr>
      <vt:lpstr>Century Gothic</vt:lpstr>
      <vt:lpstr>Courier New</vt:lpstr>
      <vt:lpstr>Symbol</vt:lpstr>
      <vt:lpstr>Office Theme</vt:lpstr>
      <vt:lpstr>PowerPoint Presentation</vt:lpstr>
      <vt:lpstr>RECRUITING NEW ADVISORY ORGANIZATION MEMBERS</vt:lpstr>
      <vt:lpstr>OFTEN RECOGNIZED CHALLENGES</vt:lpstr>
      <vt:lpstr>Healthy growth of an engaged advisory organization depends on the level of influence in the community of existing members; or the level of influence of a temporary nominating committee made up of board and non-board members that can elevate the influence of the board.</vt:lpstr>
      <vt:lpstr>IMPORTANT ELEMENTS OF A BOARD DEVELOPMENT PLAN</vt:lpstr>
      <vt:lpstr>Important Elements of a Board Development Plan </vt:lpstr>
      <vt:lpstr>THE ADVISORY BOARD (AB) DEVELOPMENT PLAN’S PURPOSE IS TO:  </vt:lpstr>
      <vt:lpstr>SET OBJECTIVES OF THE PLAN </vt:lpstr>
      <vt:lpstr>PHASE 1 – REVIEW AND ASSESSMENT, TIMELINE – JULY THRU SEPTEMBER  </vt:lpstr>
      <vt:lpstr>PHASE 2 - ENGAGEMENT OF NEW AB MEMBER PROSPECTS,  TIMELINE - SEPTEMBER THRU JULY (YEAR AROUND) </vt:lpstr>
      <vt:lpstr>PHASE 3 - ON-BOARDING OF NEW AB MEMBERS, TIMELINE - MAY THRU JUNE  </vt:lpstr>
      <vt:lpstr>PHASE 4 - AB MEMBERS SELECT COMMITTEES AND CAMPAIGNS, TIMELINE - MAY THRU JULY  </vt:lpstr>
      <vt:lpstr>PHASE 5 – PROCESS REVIEW AND SCHEDULE REPEAT OF PLAN, TIMELINE - AUGUST THRU SEPTEMBER   </vt:lpstr>
      <vt:lpstr>DETAILED DESCRIPTION OF REVIEW AND ASSESMENT </vt:lpstr>
      <vt:lpstr>1 REVIEW CURRENT AB MEMBERSHIP – ENGAGEMENT,  COMMITTEE PARTICIPATION, GIVING, RELATIONSHIP CAPITAL </vt:lpstr>
      <vt:lpstr>1 REVIEW CURRENT AB MEMBERSHIP – ENGAGEMENT,  COMMITTEE PARTICIPATION, GIVING, RELATIONSHIP CAPITAL </vt:lpstr>
      <vt:lpstr>REVIEW COMPOSITION SURVEY  &amp; ENGAGEMENT TRACKER Survey: https://forms.office.com/r/1n1RBx19wp </vt:lpstr>
      <vt:lpstr>2 IDENTIFY MEMBERS REACHING THEIR TERM LIMIT  AND DECIDE CONTINUED ENGAGEMENT LEVEL, IF ANY  </vt:lpstr>
      <vt:lpstr>3 CONDUCT THE STANDARDS OF ADVISORY  BOARD EFFECTIVENESS REVIEW </vt:lpstr>
      <vt:lpstr>SHARE COPY OF THE SURVEY  RESULTS FOR NAC</vt:lpstr>
      <vt:lpstr>4 WHAT INDUSTRY OR COMMUNITY ORGANIZATION  IS NOT REPRESENTED ON THE BOARD </vt:lpstr>
      <vt:lpstr>5 WHAT CULTURE, GENERATION, GENDER, OR RACE SHOULD  BE ADDRESSED AS A PRIORITY TO ADD AS MEMBERS </vt:lpstr>
      <vt:lpstr>6 ASK “SELECT” BOARD MEMBERS FOR PROSPECTS THEY HAVE IN MIND TO ADD TO THE DEVELOPMENT OF THE PROSPECT LIST OF NEW MEMBERS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Recruiting New Advisory Organization Members</dc:title>
  <dc:creator>Harold Witherspoon</dc:creator>
  <cp:lastModifiedBy>Ayron Corbitt</cp:lastModifiedBy>
  <cp:revision>56</cp:revision>
  <cp:lastPrinted>2022-08-08T14:35:12Z</cp:lastPrinted>
  <dcterms:created xsi:type="dcterms:W3CDTF">2022-08-07T17:14:37Z</dcterms:created>
  <dcterms:modified xsi:type="dcterms:W3CDTF">2022-09-05T17:45:45Z</dcterms:modified>
</cp:coreProperties>
</file>